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71" r:id="rId3"/>
    <p:sldId id="267" r:id="rId4"/>
    <p:sldId id="268" r:id="rId5"/>
    <p:sldId id="269" r:id="rId6"/>
    <p:sldId id="270" r:id="rId7"/>
    <p:sldId id="257" r:id="rId8"/>
    <p:sldId id="259" r:id="rId9"/>
    <p:sldId id="258" r:id="rId10"/>
    <p:sldId id="266" r:id="rId11"/>
    <p:sldId id="263" r:id="rId12"/>
    <p:sldId id="265" r:id="rId13"/>
  </p:sldIdLst>
  <p:sldSz cx="10058400" cy="7772400"/>
  <p:notesSz cx="7010400" cy="92964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ison Nashville" initials="A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C7B"/>
    <a:srgbClr val="D6D6D6"/>
    <a:srgbClr val="001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 autoAdjust="0"/>
    <p:restoredTop sz="93011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374" y="7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79A61D-1876-274F-9B15-5EBFE170A519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F91B78-2448-9546-86A0-1177B97F30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587D-B183-6A40-8BB1-377B0B880F1C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65B2F-56E5-C845-85D4-31861C450E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6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package" Target="../embeddings/Microsoft_Excel_Worksheet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jpe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tiff"/><Relationship Id="rId17" Type="http://schemas.openxmlformats.org/officeDocument/2006/relationships/image" Target="../media/image24.gif"/><Relationship Id="rId25" Type="http://schemas.openxmlformats.org/officeDocument/2006/relationships/image" Target="../media/image32.jpeg"/><Relationship Id="rId2" Type="http://schemas.openxmlformats.org/officeDocument/2006/relationships/image" Target="../media/image1.jpeg"/><Relationship Id="rId16" Type="http://schemas.openxmlformats.org/officeDocument/2006/relationships/image" Target="../media/image23.jpeg"/><Relationship Id="rId20" Type="http://schemas.openxmlformats.org/officeDocument/2006/relationships/image" Target="../media/image27.tiff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jpeg"/><Relationship Id="rId28" Type="http://schemas.openxmlformats.org/officeDocument/2006/relationships/image" Target="../media/image35.png"/><Relationship Id="rId10" Type="http://schemas.openxmlformats.org/officeDocument/2006/relationships/image" Target="../media/image17.gif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tiff"/><Relationship Id="rId27" Type="http://schemas.openxmlformats.org/officeDocument/2006/relationships/image" Target="../media/image34.tiff"/><Relationship Id="rId30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6862357"/>
            <a:ext cx="10068968" cy="910044"/>
            <a:chOff x="-121920" y="6862356"/>
            <a:chExt cx="10302240" cy="967740"/>
          </a:xfrm>
        </p:grpSpPr>
        <p:pic>
          <p:nvPicPr>
            <p:cNvPr id="4" name="Picture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205805" y="3886199"/>
            <a:ext cx="4521798" cy="2777491"/>
          </a:xfrm>
          <a:prstGeom prst="rect">
            <a:avLst/>
          </a:prstGeom>
          <a:solidFill>
            <a:srgbClr val="1F7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Retail For Lease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8781" y="5916102"/>
            <a:ext cx="4521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1,380 – 4,925 SF Available Fall 2019</a:t>
            </a:r>
          </a:p>
          <a:p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8962" y="4154513"/>
            <a:ext cx="4358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8</a:t>
            </a:r>
            <a:r>
              <a:rPr lang="en-US" sz="2800" b="1" baseline="30000" dirty="0">
                <a:solidFill>
                  <a:schemeClr val="bg1"/>
                </a:solidFill>
              </a:rPr>
              <a:t>th</a:t>
            </a:r>
            <a:r>
              <a:rPr lang="en-US" sz="2800" b="1" dirty="0">
                <a:solidFill>
                  <a:schemeClr val="bg1"/>
                </a:solidFill>
              </a:rPr>
              <a:t> &amp; Gale Market Place</a:t>
            </a:r>
          </a:p>
          <a:p>
            <a:r>
              <a:rPr lang="en-US" sz="1600" dirty="0">
                <a:solidFill>
                  <a:schemeClr val="bg1"/>
                </a:solidFill>
              </a:rPr>
              <a:t>2645 8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Avenue South, Nashville, TN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72012" y="5044653"/>
            <a:ext cx="15876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27489" y="5247865"/>
            <a:ext cx="4193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Dynamic 8</a:t>
            </a:r>
            <a:r>
              <a:rPr lang="en-US" sz="1600" i="1" baseline="30000" dirty="0">
                <a:solidFill>
                  <a:schemeClr val="bg1"/>
                </a:solidFill>
              </a:rPr>
              <a:t>th</a:t>
            </a:r>
            <a:r>
              <a:rPr lang="en-US" sz="1600" i="1" dirty="0">
                <a:solidFill>
                  <a:schemeClr val="bg1"/>
                </a:solidFill>
              </a:rPr>
              <a:t> Avenue South Corridor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577270" y="5790120"/>
            <a:ext cx="15876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642D344-F0C0-4C08-BA7B-EB364A518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8802"/>
            <a:ext cx="10058400" cy="27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6297" r="4701" b="30863"/>
          <a:stretch/>
        </p:blipFill>
        <p:spPr>
          <a:xfrm>
            <a:off x="195624" y="612339"/>
            <a:ext cx="9683989" cy="34044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4319" y="1864000"/>
            <a:ext cx="2514068" cy="806328"/>
            <a:chOff x="1494956" y="2101849"/>
            <a:chExt cx="1429562" cy="333573"/>
          </a:xfrm>
        </p:grpSpPr>
        <p:sp>
          <p:nvSpPr>
            <p:cNvPr id="11" name="Rounded Rectangle 10"/>
            <p:cNvSpPr/>
            <p:nvPr/>
          </p:nvSpPr>
          <p:spPr>
            <a:xfrm>
              <a:off x="1494956" y="2117035"/>
              <a:ext cx="644522" cy="913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813" y="2101849"/>
              <a:ext cx="13927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The Property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34091" y="2206205"/>
              <a:ext cx="473600" cy="229217"/>
            </a:xfrm>
            <a:prstGeom prst="line">
              <a:avLst/>
            </a:prstGeom>
            <a:ln w="381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AutoShape 2" descr="mage result for xfinity logo"/>
          <p:cNvSpPr>
            <a:spLocks noChangeAspect="1" noChangeArrowheads="1"/>
          </p:cNvSpPr>
          <p:nvPr/>
        </p:nvSpPr>
        <p:spPr bwMode="auto">
          <a:xfrm>
            <a:off x="0" y="0"/>
            <a:ext cx="14382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0" descr="ata:image/jpeg;base64,/9j/4AAQSkZJRgABAQAAAQABAAD/2wCEAAkGBxMSEA0QEBARDxAQEBAPDhANDxAQEBAQFRIWFhcRE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0" y="6812133"/>
            <a:ext cx="10180320" cy="967740"/>
            <a:chOff x="-121920" y="6862356"/>
            <a:chExt cx="10302240" cy="967740"/>
          </a:xfrm>
        </p:grpSpPr>
        <p:pic>
          <p:nvPicPr>
            <p:cNvPr id="41" name="Picture 4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9" name="Straight Connector 58"/>
          <p:cNvCxnSpPr/>
          <p:nvPr/>
        </p:nvCxnSpPr>
        <p:spPr>
          <a:xfrm flipV="1">
            <a:off x="871307" y="1130453"/>
            <a:ext cx="8071945" cy="2176197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766067">
            <a:off x="867825" y="2822133"/>
            <a:ext cx="2456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n w="1905">
                  <a:noFill/>
                </a:ln>
                <a:solidFill>
                  <a:schemeClr val="bg1"/>
                </a:solidFill>
              </a:rPr>
              <a:t>Franklin Pike/8</a:t>
            </a:r>
            <a:r>
              <a:rPr lang="en-US" sz="1600" b="1" baseline="30000">
                <a:ln w="1905">
                  <a:noFill/>
                </a:ln>
                <a:solidFill>
                  <a:schemeClr val="bg1"/>
                </a:solidFill>
              </a:rPr>
              <a:t>th</a:t>
            </a:r>
            <a:r>
              <a:rPr lang="en-US" sz="1600" b="1">
                <a:ln w="1905">
                  <a:noFill/>
                </a:ln>
                <a:solidFill>
                  <a:schemeClr val="bg1"/>
                </a:solidFill>
              </a:rPr>
              <a:t> Ave S</a:t>
            </a:r>
            <a:endParaRPr lang="en-US" sz="1600" b="1" dirty="0">
              <a:ln w="1905">
                <a:noFill/>
              </a:ln>
              <a:solidFill>
                <a:schemeClr val="bg1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9753454" y="1130455"/>
            <a:ext cx="106" cy="245832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8525395" y="1931280"/>
            <a:ext cx="2456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">
                  <a:noFill/>
                </a:ln>
                <a:solidFill>
                  <a:schemeClr val="bg1"/>
                </a:solidFill>
              </a:rPr>
              <a:t>Wedgewood Ave</a:t>
            </a:r>
          </a:p>
        </p:txBody>
      </p:sp>
      <p:sp>
        <p:nvSpPr>
          <p:cNvPr id="171" name="Oval 170"/>
          <p:cNvSpPr/>
          <p:nvPr/>
        </p:nvSpPr>
        <p:spPr>
          <a:xfrm>
            <a:off x="2162945" y="2622713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1</a:t>
            </a:r>
          </a:p>
        </p:txBody>
      </p:sp>
      <p:sp>
        <p:nvSpPr>
          <p:cNvPr id="197" name="Oval 196"/>
          <p:cNvSpPr/>
          <p:nvPr/>
        </p:nvSpPr>
        <p:spPr>
          <a:xfrm>
            <a:off x="2463477" y="1668560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2</a:t>
            </a:r>
            <a:endParaRPr lang="en-US" sz="9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2313821" y="2337550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3</a:t>
            </a:r>
          </a:p>
        </p:txBody>
      </p:sp>
      <p:sp>
        <p:nvSpPr>
          <p:cNvPr id="199" name="Oval 198"/>
          <p:cNvSpPr/>
          <p:nvPr/>
        </p:nvSpPr>
        <p:spPr>
          <a:xfrm>
            <a:off x="2641514" y="2422668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>
          <a:xfrm>
            <a:off x="2975581" y="2306102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5</a:t>
            </a:r>
          </a:p>
        </p:txBody>
      </p:sp>
      <p:sp>
        <p:nvSpPr>
          <p:cNvPr id="201" name="Oval 200"/>
          <p:cNvSpPr/>
          <p:nvPr/>
        </p:nvSpPr>
        <p:spPr>
          <a:xfrm>
            <a:off x="2585303" y="2898590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6</a:t>
            </a:r>
          </a:p>
        </p:txBody>
      </p:sp>
      <p:sp>
        <p:nvSpPr>
          <p:cNvPr id="202" name="Oval 201"/>
          <p:cNvSpPr/>
          <p:nvPr/>
        </p:nvSpPr>
        <p:spPr>
          <a:xfrm>
            <a:off x="2856785" y="2836434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7</a:t>
            </a:r>
            <a:endParaRPr lang="en-US" sz="9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3142676" y="2747714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8</a:t>
            </a:r>
            <a:endParaRPr lang="en-US" sz="9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3565919" y="2304978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a typeface="Myriad Pro Semibold" charset="0"/>
                <a:cs typeface="Myriad Pro Semibold" charset="0"/>
              </a:rPr>
              <a:t>9</a:t>
            </a:r>
          </a:p>
        </p:txBody>
      </p:sp>
      <p:graphicFrame>
        <p:nvGraphicFramePr>
          <p:cNvPr id="2055" name="Table 20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23354"/>
              </p:ext>
            </p:extLst>
          </p:nvPr>
        </p:nvGraphicFramePr>
        <p:xfrm>
          <a:off x="193131" y="4297680"/>
          <a:ext cx="157946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57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C7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Retailers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 &amp; Gale Market Place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Kroger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Jimmy Johns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Chick-fil-a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Walgreens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Mapco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McDonalds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1" name="Table 2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36208"/>
              </p:ext>
            </p:extLst>
          </p:nvPr>
        </p:nvGraphicFramePr>
        <p:xfrm>
          <a:off x="1897644" y="4297680"/>
          <a:ext cx="157946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57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C7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Regions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Dollar Tree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M.L. Rose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Sutler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Fenwick’s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Sinema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NTB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2" name="Table 2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91388"/>
              </p:ext>
            </p:extLst>
          </p:nvPr>
        </p:nvGraphicFramePr>
        <p:xfrm>
          <a:off x="3612663" y="4297680"/>
          <a:ext cx="157946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57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C7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Sherwin</a:t>
                      </a:r>
                      <a:r>
                        <a:rPr lang="en-US" sz="1000" baseline="0" dirty="0"/>
                        <a:t> Williams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Xfinity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SunTrust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Sonic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Holler &amp; Dash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Cilantro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Smiling Elephant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3" name="Table 2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4756"/>
              </p:ext>
            </p:extLst>
          </p:nvPr>
        </p:nvGraphicFramePr>
        <p:xfrm>
          <a:off x="5338181" y="4297680"/>
          <a:ext cx="157946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57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C7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Hattie</a:t>
                      </a:r>
                      <a:r>
                        <a:rPr lang="en-US" sz="1000" baseline="0" dirty="0"/>
                        <a:t> B’s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Urban</a:t>
                      </a:r>
                      <a:r>
                        <a:rPr lang="en-US" sz="1000" baseline="0" dirty="0"/>
                        <a:t> Juicer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Shell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Burger King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baseline="0" dirty="0"/>
                        <a:t> &amp; Roast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Subway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Exxon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4" name="Table 2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37005"/>
              </p:ext>
            </p:extLst>
          </p:nvPr>
        </p:nvGraphicFramePr>
        <p:xfrm>
          <a:off x="7063699" y="4297680"/>
          <a:ext cx="2815915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57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Multifamily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Gale Lofts – 95 Units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The Melrose II – 138 Units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The Melrose I – 220 Units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Eighth</a:t>
                      </a:r>
                      <a:r>
                        <a:rPr lang="en-US" sz="1000" baseline="0" dirty="0"/>
                        <a:t> South – 52 Units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IMT 8 South – 330 Units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Octave</a:t>
                      </a:r>
                      <a:r>
                        <a:rPr lang="en-US" sz="1000" baseline="0" dirty="0"/>
                        <a:t> – 321 Units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5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23Hundred at</a:t>
                      </a:r>
                      <a:r>
                        <a:rPr lang="en-US" sz="1000" baseline="0" dirty="0"/>
                        <a:t> Berry Hill – 266 Units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5" name="Oval 214"/>
          <p:cNvSpPr/>
          <p:nvPr/>
        </p:nvSpPr>
        <p:spPr>
          <a:xfrm>
            <a:off x="4000503" y="2169833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3949957" y="2161022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36" name="Oval 235"/>
          <p:cNvSpPr/>
          <p:nvPr/>
        </p:nvSpPr>
        <p:spPr>
          <a:xfrm>
            <a:off x="3409146" y="2682130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3568883" y="2633414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3763099" y="2596764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9234906" y="856648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1389416" y="2417457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9504635" y="1265878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9230398" y="1250634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9527436" y="897583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8828952" y="849609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7560904" y="1560233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7126089" y="1683343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7297580" y="1234954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6275845" y="1932422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5312085" y="1844554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4835078" y="1954585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4323545" y="2076378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5520035" y="2130769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5193176" y="2212613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4046570" y="2521563"/>
            <a:ext cx="228600" cy="228600"/>
          </a:xfrm>
          <a:prstGeom prst="ellipse">
            <a:avLst/>
          </a:prstGeom>
          <a:solidFill>
            <a:srgbClr val="1F7C7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3361158" y="2673319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3534499" y="2615793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3714940" y="2572960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4272121" y="2058757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5477017" y="2116257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5160642" y="2212303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4006803" y="2505603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4792103" y="1935646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5265753" y="1834347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2057" name="TextBox 2056"/>
          <p:cNvSpPr txBox="1"/>
          <p:nvPr/>
        </p:nvSpPr>
        <p:spPr>
          <a:xfrm>
            <a:off x="6233184" y="1914801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9185310" y="1233013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26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7086580" y="1672523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7260792" y="1216017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7523860" y="1545449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8792700" y="840798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9188491" y="840797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25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9459319" y="1248257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27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9478689" y="887909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256" name="Oval 255"/>
          <p:cNvSpPr/>
          <p:nvPr/>
        </p:nvSpPr>
        <p:spPr>
          <a:xfrm>
            <a:off x="5512335" y="1432693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5581527" y="1733160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3225724" y="2977066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3648534" y="2876707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6732450" y="1913285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61" name="Oval 260"/>
          <p:cNvSpPr/>
          <p:nvPr/>
        </p:nvSpPr>
        <p:spPr>
          <a:xfrm>
            <a:off x="5971336" y="2091039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00" b="1" dirty="0">
              <a:solidFill>
                <a:schemeClr val="bg1"/>
              </a:solidFill>
              <a:ea typeface="Myriad Pro Semibold" charset="0"/>
              <a:cs typeface="Myriad Pro Semibold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5963436" y="2070071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6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5580475" y="1726814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3639621" y="2867896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5504876" y="1423107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5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3211054" y="2951950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1384806" y="2403476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1360237" y="1712633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6714197" y="1897160"/>
            <a:ext cx="3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2058" name="Picture 20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06" y="3521468"/>
            <a:ext cx="323045" cy="342188"/>
          </a:xfrm>
          <a:prstGeom prst="rect">
            <a:avLst/>
          </a:prstGeom>
        </p:spPr>
      </p:pic>
      <p:pic>
        <p:nvPicPr>
          <p:cNvPr id="2059" name="Picture 20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8" y="1058909"/>
            <a:ext cx="268206" cy="244290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0" y="6804660"/>
            <a:ext cx="10058400" cy="7473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1" name="Picture 20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3" y="2866852"/>
            <a:ext cx="104194" cy="236381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04" y="1073003"/>
            <a:ext cx="104194" cy="236381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21" y="1942032"/>
            <a:ext cx="104194" cy="236381"/>
          </a:xfrm>
          <a:prstGeom prst="rect">
            <a:avLst/>
          </a:prstGeom>
        </p:spPr>
      </p:pic>
      <p:sp>
        <p:nvSpPr>
          <p:cNvPr id="275" name="TextBox 274"/>
          <p:cNvSpPr txBox="1"/>
          <p:nvPr/>
        </p:nvSpPr>
        <p:spPr>
          <a:xfrm rot="20766067">
            <a:off x="7580822" y="1011777"/>
            <a:ext cx="2456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">
                  <a:noFill/>
                </a:ln>
                <a:solidFill>
                  <a:schemeClr val="bg1"/>
                </a:solidFill>
              </a:rPr>
              <a:t>23,055 AADT</a:t>
            </a:r>
          </a:p>
        </p:txBody>
      </p:sp>
      <p:pic>
        <p:nvPicPr>
          <p:cNvPr id="278" name="Picture 2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56" y="2482307"/>
            <a:ext cx="104194" cy="236381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87" y="1564443"/>
            <a:ext cx="104194" cy="236381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12807B63-0D68-469B-A987-892BF3E01F24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Aerial</a:t>
            </a:r>
          </a:p>
        </p:txBody>
      </p:sp>
    </p:spTree>
    <p:extLst>
      <p:ext uri="{BB962C8B-B14F-4D97-AF65-F5344CB8AC3E}">
        <p14:creationId xmlns:p14="http://schemas.microsoft.com/office/powerpoint/2010/main" val="202330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6E508C-A8D9-40A9-8203-B9C32A9634E1}"/>
              </a:ext>
            </a:extLst>
          </p:cNvPr>
          <p:cNvGrpSpPr/>
          <p:nvPr/>
        </p:nvGrpSpPr>
        <p:grpSpPr>
          <a:xfrm>
            <a:off x="0" y="6862356"/>
            <a:ext cx="10068968" cy="910044"/>
            <a:chOff x="-121920" y="6862356"/>
            <a:chExt cx="10302240" cy="9677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FC382E-B067-4AB7-BAFE-16BCAAAB73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ACAB69-A211-43BE-9908-7CD39B1AAE3F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585569"/>
              </p:ext>
            </p:extLst>
          </p:nvPr>
        </p:nvGraphicFramePr>
        <p:xfrm>
          <a:off x="498751" y="391925"/>
          <a:ext cx="9144908" cy="605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Worksheet" r:id="rId4" imgW="7926840" imgH="5247720" progId="Excel.Sheet.12">
                  <p:embed/>
                </p:oleObj>
              </mc:Choice>
              <mc:Fallback>
                <p:oleObj name="Worksheet" r:id="rId4" imgW="7926840" imgH="5247720" progId="Excel.Sheet.12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751" y="391925"/>
                        <a:ext cx="9144908" cy="6057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8343A6B-5DAC-42C3-B9A6-AAFD1D0E1012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Demographics</a:t>
            </a:r>
          </a:p>
        </p:txBody>
      </p:sp>
    </p:spTree>
    <p:extLst>
      <p:ext uri="{BB962C8B-B14F-4D97-AF65-F5344CB8AC3E}">
        <p14:creationId xmlns:p14="http://schemas.microsoft.com/office/powerpoint/2010/main" val="31337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99FBAE6-CD1B-4712-BDC3-632B293E9031}"/>
              </a:ext>
            </a:extLst>
          </p:cNvPr>
          <p:cNvGrpSpPr/>
          <p:nvPr/>
        </p:nvGrpSpPr>
        <p:grpSpPr>
          <a:xfrm>
            <a:off x="0" y="6862356"/>
            <a:ext cx="10068968" cy="907469"/>
            <a:chOff x="-121920" y="6862356"/>
            <a:chExt cx="10302240" cy="9677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0838F10-904D-416E-A7E5-7E43767E95C0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1999A61-3E84-4D76-8B84-175B1A9AD4F8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EA34E7C-426A-4822-931B-CF00FF6A6D65}"/>
              </a:ext>
            </a:extLst>
          </p:cNvPr>
          <p:cNvSpPr/>
          <p:nvPr/>
        </p:nvSpPr>
        <p:spPr>
          <a:xfrm>
            <a:off x="5205805" y="3886199"/>
            <a:ext cx="4521798" cy="2777491"/>
          </a:xfrm>
          <a:prstGeom prst="rect">
            <a:avLst/>
          </a:prstGeom>
          <a:solidFill>
            <a:srgbClr val="1F7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68962" y="4021198"/>
            <a:ext cx="435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 MORE INFORMATION CONTACT: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455900" y="4573968"/>
            <a:ext cx="15876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68962" y="4740142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CHRIS SMITH</a:t>
            </a:r>
          </a:p>
          <a:p>
            <a:r>
              <a:rPr lang="en-US" sz="1600" dirty="0">
                <a:solidFill>
                  <a:schemeClr val="bg1"/>
                </a:solidFill>
              </a:rPr>
              <a:t>csmith@fidelityreg.com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68962" y="5287932"/>
            <a:ext cx="3429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Fidelity Real Estate Group, Inc.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102 Woodmont Blvd, Suite LL-110  </a:t>
            </a:r>
          </a:p>
          <a:p>
            <a:r>
              <a:rPr lang="en-US" sz="1600" dirty="0">
                <a:solidFill>
                  <a:schemeClr val="bg1"/>
                </a:solidFill>
              </a:rPr>
              <a:t>Nashville, TN 37205</a:t>
            </a:r>
          </a:p>
          <a:p>
            <a:r>
              <a:rPr lang="en-US" sz="1600" dirty="0">
                <a:solidFill>
                  <a:schemeClr val="bg1"/>
                </a:solidFill>
              </a:rPr>
              <a:t>P. 615.297.7400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558B84D-6522-4BBD-B0B0-1BBF1759B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7" t="16011" r="1788" b="28436"/>
          <a:stretch/>
        </p:blipFill>
        <p:spPr>
          <a:xfrm>
            <a:off x="0" y="457209"/>
            <a:ext cx="10068968" cy="30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93577BC-229D-48C5-ADD4-2C31447C2D51}"/>
              </a:ext>
            </a:extLst>
          </p:cNvPr>
          <p:cNvGrpSpPr/>
          <p:nvPr/>
        </p:nvGrpSpPr>
        <p:grpSpPr>
          <a:xfrm>
            <a:off x="0" y="6862356"/>
            <a:ext cx="10068968" cy="910042"/>
            <a:chOff x="-121920" y="6862356"/>
            <a:chExt cx="10302240" cy="967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21C206-204B-4672-84ED-C8046740E07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2C486A-6D33-4416-80BB-253820C92EA1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04AF4A-2995-4646-89AE-2F24296142B5}"/>
              </a:ext>
            </a:extLst>
          </p:cNvPr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AC095D4-3FCD-4BEE-A7E9-D90967E41EE1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8</a:t>
            </a:r>
            <a:r>
              <a:rPr lang="en-US" sz="2800" b="1" baseline="30000" dirty="0">
                <a:solidFill>
                  <a:srgbClr val="1F7C7B"/>
                </a:solidFill>
              </a:rPr>
              <a:t>th</a:t>
            </a:r>
            <a:r>
              <a:rPr lang="en-US" sz="2800" b="1" dirty="0">
                <a:solidFill>
                  <a:srgbClr val="1F7C7B"/>
                </a:solidFill>
              </a:rPr>
              <a:t> Avenue Elevation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F8F6A-DB2B-4DBF-B6BA-E912196E1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1716"/>
            <a:ext cx="10058400" cy="27459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5A61B9-5ECA-4E15-A8FC-612C7CE9A766}"/>
              </a:ext>
            </a:extLst>
          </p:cNvPr>
          <p:cNvGrpSpPr/>
          <p:nvPr/>
        </p:nvGrpSpPr>
        <p:grpSpPr>
          <a:xfrm>
            <a:off x="10568" y="6862356"/>
            <a:ext cx="10058400" cy="967740"/>
            <a:chOff x="-121920" y="6862356"/>
            <a:chExt cx="10302240" cy="9677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01D7D-58BC-4504-AB43-97027C35966D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C5297C-2826-495D-BB3C-658F9CD23AA3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A810AC-E190-4375-BACF-2BED6AAAFB7E}"/>
              </a:ext>
            </a:extLst>
          </p:cNvPr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D3C7A16-AD49-4B77-9147-65D0CE4FE037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Parking Lot Elevation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10B94-A025-4E35-842E-86CFD7F8A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7" r="5613" b="18575"/>
          <a:stretch/>
        </p:blipFill>
        <p:spPr>
          <a:xfrm>
            <a:off x="0" y="781875"/>
            <a:ext cx="10058400" cy="48667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3EA39-D236-4EF1-9D50-FE2A8C9BD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9" t="1" b="23991"/>
          <a:stretch/>
        </p:blipFill>
        <p:spPr>
          <a:xfrm>
            <a:off x="0" y="0"/>
            <a:ext cx="10058399" cy="6746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F5D98E-01E1-465E-ACD2-E96E5174A165}"/>
              </a:ext>
            </a:extLst>
          </p:cNvPr>
          <p:cNvGrpSpPr/>
          <p:nvPr/>
        </p:nvGrpSpPr>
        <p:grpSpPr>
          <a:xfrm>
            <a:off x="10568" y="6862356"/>
            <a:ext cx="10058399" cy="910041"/>
            <a:chOff x="-121920" y="6862356"/>
            <a:chExt cx="10302240" cy="9677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60FB72-63B5-48A6-A368-FC17D868394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E84FB0-C942-41FC-98F3-20D2D69A1196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1FA5A8-96B8-40A6-BB07-9D8332C1F8ED}"/>
              </a:ext>
            </a:extLst>
          </p:cNvPr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D6303A0-63E7-4D7B-A7DB-C8AD3042BA59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View from Gale Lane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BC801D-7990-40BE-87EB-3367A092A690}"/>
              </a:ext>
            </a:extLst>
          </p:cNvPr>
          <p:cNvGrpSpPr/>
          <p:nvPr/>
        </p:nvGrpSpPr>
        <p:grpSpPr>
          <a:xfrm>
            <a:off x="0" y="6862356"/>
            <a:ext cx="10068968" cy="967740"/>
            <a:chOff x="-121920" y="6862356"/>
            <a:chExt cx="10302240" cy="9677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8FB142-0221-462E-B20A-9E83CBEF80E9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C76ADB-268D-4101-B908-A21153C6A1FB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5ADA75-C031-4A18-965E-4D0D8F565326}"/>
              </a:ext>
            </a:extLst>
          </p:cNvPr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F8D3C63-1EA2-4984-924C-655A5E2B27BC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View from 8</a:t>
            </a:r>
            <a:r>
              <a:rPr lang="en-US" sz="2800" b="1" baseline="30000" dirty="0">
                <a:solidFill>
                  <a:srgbClr val="1F7C7B"/>
                </a:solidFill>
              </a:rPr>
              <a:t>th</a:t>
            </a:r>
            <a:r>
              <a:rPr lang="en-US" sz="2800" b="1" dirty="0">
                <a:solidFill>
                  <a:srgbClr val="1F7C7B"/>
                </a:solidFill>
              </a:rPr>
              <a:t> Avenue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097F81-5CDE-4DB3-87DD-C41F0D4E9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" y="20648"/>
            <a:ext cx="10058400" cy="67401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2F2234-409D-462A-B9E1-5A22393E528E}"/>
              </a:ext>
            </a:extLst>
          </p:cNvPr>
          <p:cNvGrpSpPr/>
          <p:nvPr/>
        </p:nvGrpSpPr>
        <p:grpSpPr>
          <a:xfrm>
            <a:off x="0" y="6862356"/>
            <a:ext cx="10068968" cy="910038"/>
            <a:chOff x="-121920" y="6862356"/>
            <a:chExt cx="10302240" cy="9677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19BDEE-BF44-42E3-BC60-199242AB4836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B66946-6397-42B9-8756-CE152CEBFE26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C92DB1-4951-4A40-B7EF-A2CAB4DAF5A3}"/>
              </a:ext>
            </a:extLst>
          </p:cNvPr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B48CFC8-84FC-4B2D-B9A1-42960B04EA64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View from Main Entrance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96AD38-97E9-43E7-B20C-33B416696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29"/>
            <a:ext cx="10058400" cy="67218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A7B6EC-50DB-4847-ABC1-2C00E70DC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0000">
            <a:off x="920676" y="1112807"/>
            <a:ext cx="5559813" cy="44660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FA95C9-7070-4648-A495-5C3C908E8E1A}"/>
              </a:ext>
            </a:extLst>
          </p:cNvPr>
          <p:cNvGrpSpPr/>
          <p:nvPr/>
        </p:nvGrpSpPr>
        <p:grpSpPr>
          <a:xfrm>
            <a:off x="-233272" y="6862356"/>
            <a:ext cx="10302240" cy="967740"/>
            <a:chOff x="-121920" y="6862356"/>
            <a:chExt cx="10302240" cy="9677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E855CD-92D7-4CAE-9716-183F76FF939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CDF9D5-A9CE-429C-8E7D-2486894A1A04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356636" y="1903934"/>
            <a:ext cx="4521798" cy="4717114"/>
          </a:xfrm>
          <a:prstGeom prst="rect">
            <a:avLst/>
          </a:prstGeom>
          <a:solidFill>
            <a:srgbClr val="1F7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56636" y="2038752"/>
            <a:ext cx="4220135" cy="472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Located at the corner of Gale Lane &amp; 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Avenue South at I-440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18,442 square foot shopping center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1,380- 4,925 SF available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23,055 AADT on 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Avenue South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Exceptional visibility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Multiple access points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Signalized intersection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Abundant parking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4EE552-09D7-4A36-A1B9-67E08C7D09BB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4705D-F02A-4AAD-939C-C96E004C48C7}"/>
              </a:ext>
            </a:extLst>
          </p:cNvPr>
          <p:cNvSpPr txBox="1"/>
          <p:nvPr/>
        </p:nvSpPr>
        <p:spPr>
          <a:xfrm rot="2785093">
            <a:off x="837864" y="4955257"/>
            <a:ext cx="15043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8TH AVENUE SOUTH</a:t>
            </a:r>
          </a:p>
        </p:txBody>
      </p:sp>
    </p:spTree>
    <p:extLst>
      <p:ext uri="{BB962C8B-B14F-4D97-AF65-F5344CB8AC3E}">
        <p14:creationId xmlns:p14="http://schemas.microsoft.com/office/powerpoint/2010/main" val="75661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8D6EF06-4B57-4C35-BD80-1148BC782C54}"/>
              </a:ext>
            </a:extLst>
          </p:cNvPr>
          <p:cNvGrpSpPr/>
          <p:nvPr/>
        </p:nvGrpSpPr>
        <p:grpSpPr>
          <a:xfrm>
            <a:off x="-233272" y="6862356"/>
            <a:ext cx="10302240" cy="967740"/>
            <a:chOff x="-121920" y="6862356"/>
            <a:chExt cx="10302240" cy="9677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D77EA4-5E5F-4490-8519-E9F19D7A1430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55E60D5-69E0-459C-91AD-FAF574F897E2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6" t="18696" r="26709" b="16812"/>
          <a:stretch/>
        </p:blipFill>
        <p:spPr>
          <a:xfrm>
            <a:off x="450274" y="897774"/>
            <a:ext cx="4529801" cy="50125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539175" y="2436097"/>
            <a:ext cx="1371600" cy="43539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12304" y="2478188"/>
            <a:ext cx="1392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Property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471917" y="2884628"/>
            <a:ext cx="549465" cy="853541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05805" y="1954307"/>
            <a:ext cx="4521798" cy="4697954"/>
          </a:xfrm>
          <a:prstGeom prst="rect">
            <a:avLst/>
          </a:prstGeom>
          <a:solidFill>
            <a:srgbClr val="1F7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80820" y="2040226"/>
            <a:ext cx="243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ADDRESS: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TOTAL SF: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AVAILABLE SF: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YEAR BUILT: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TRAFFIC COUNTS: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ACCESS TO CENTER: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60219" y="2007219"/>
            <a:ext cx="2791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2645 8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Avenue South</a:t>
            </a:r>
          </a:p>
          <a:p>
            <a:r>
              <a:rPr lang="en-US" sz="1600" dirty="0">
                <a:solidFill>
                  <a:schemeClr val="bg1"/>
                </a:solidFill>
              </a:rPr>
              <a:t>Nashville, TN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18,442 SF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1,380 SF –4,925 SF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1988 / 2019 Renovated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23,055 AADT along 8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</a:p>
          <a:p>
            <a:r>
              <a:rPr lang="en-US" sz="1600" dirty="0">
                <a:solidFill>
                  <a:schemeClr val="bg1"/>
                </a:solidFill>
              </a:rPr>
              <a:t>Avenue South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Two access points off 8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Avenue South; additional access via Gale Lane and</a:t>
            </a:r>
          </a:p>
          <a:p>
            <a:r>
              <a:rPr lang="en-US" sz="1600" dirty="0">
                <a:solidFill>
                  <a:schemeClr val="bg1"/>
                </a:solidFill>
              </a:rPr>
              <a:t>Berry Road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403272" y="2668666"/>
            <a:ext cx="41172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243840" y="6804660"/>
            <a:ext cx="1030224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E85AE4-781E-4533-80B5-CBC8DB7207C8}"/>
              </a:ext>
            </a:extLst>
          </p:cNvPr>
          <p:cNvCxnSpPr>
            <a:cxnSpLocks/>
          </p:cNvCxnSpPr>
          <p:nvPr/>
        </p:nvCxnSpPr>
        <p:spPr>
          <a:xfrm>
            <a:off x="5403272" y="3136950"/>
            <a:ext cx="41172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745007-2E7A-433E-A416-7E19D0EB8C96}"/>
              </a:ext>
            </a:extLst>
          </p:cNvPr>
          <p:cNvCxnSpPr>
            <a:cxnSpLocks/>
          </p:cNvCxnSpPr>
          <p:nvPr/>
        </p:nvCxnSpPr>
        <p:spPr>
          <a:xfrm>
            <a:off x="5403272" y="3746482"/>
            <a:ext cx="41172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0D9667-54E6-4772-A784-CC799424F142}"/>
              </a:ext>
            </a:extLst>
          </p:cNvPr>
          <p:cNvCxnSpPr>
            <a:cxnSpLocks/>
          </p:cNvCxnSpPr>
          <p:nvPr/>
        </p:nvCxnSpPr>
        <p:spPr>
          <a:xfrm>
            <a:off x="5403272" y="4500237"/>
            <a:ext cx="41172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CF77BE-811D-476F-8D29-DE35C5428976}"/>
              </a:ext>
            </a:extLst>
          </p:cNvPr>
          <p:cNvCxnSpPr>
            <a:cxnSpLocks/>
          </p:cNvCxnSpPr>
          <p:nvPr/>
        </p:nvCxnSpPr>
        <p:spPr>
          <a:xfrm>
            <a:off x="5403272" y="5306571"/>
            <a:ext cx="41172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878CD9-505C-4D3C-AF39-FBE9BBDB86F4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Shopping Center Details</a:t>
            </a:r>
          </a:p>
        </p:txBody>
      </p:sp>
    </p:spTree>
    <p:extLst>
      <p:ext uri="{BB962C8B-B14F-4D97-AF65-F5344CB8AC3E}">
        <p14:creationId xmlns:p14="http://schemas.microsoft.com/office/powerpoint/2010/main" val="191698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D1D3D115-2E7D-435B-A58C-3E4D05B5AA65}"/>
              </a:ext>
            </a:extLst>
          </p:cNvPr>
          <p:cNvGrpSpPr/>
          <p:nvPr/>
        </p:nvGrpSpPr>
        <p:grpSpPr>
          <a:xfrm>
            <a:off x="0" y="6862356"/>
            <a:ext cx="10068968" cy="894807"/>
            <a:chOff x="-121920" y="6862356"/>
            <a:chExt cx="10302240" cy="96774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A091CDB-F4B3-4E75-A653-3FBD07A85868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03" y="7181190"/>
              <a:ext cx="1556056" cy="330072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A15CC49-7441-491D-B88E-533F3D0507D1}"/>
                </a:ext>
              </a:extLst>
            </p:cNvPr>
            <p:cNvSpPr/>
            <p:nvPr/>
          </p:nvSpPr>
          <p:spPr>
            <a:xfrm>
              <a:off x="-121920" y="6862356"/>
              <a:ext cx="10302240" cy="967740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AutoShape 2" descr="mage result for xfinity logo"/>
          <p:cNvSpPr>
            <a:spLocks noChangeAspect="1" noChangeArrowheads="1"/>
          </p:cNvSpPr>
          <p:nvPr/>
        </p:nvSpPr>
        <p:spPr bwMode="auto">
          <a:xfrm>
            <a:off x="0" y="0"/>
            <a:ext cx="14382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62239-C6D9-4C17-92AB-71D70A509477}"/>
              </a:ext>
            </a:extLst>
          </p:cNvPr>
          <p:cNvGrpSpPr/>
          <p:nvPr/>
        </p:nvGrpSpPr>
        <p:grpSpPr>
          <a:xfrm>
            <a:off x="250520" y="1210220"/>
            <a:ext cx="9624752" cy="5124078"/>
            <a:chOff x="167641" y="1210220"/>
            <a:chExt cx="9624752" cy="512407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" t="1086" r="1088" b="2465"/>
            <a:stretch/>
          </p:blipFill>
          <p:spPr>
            <a:xfrm>
              <a:off x="167641" y="1210220"/>
              <a:ext cx="9624752" cy="5124078"/>
            </a:xfrm>
            <a:prstGeom prst="rect">
              <a:avLst/>
            </a:prstGeom>
          </p:spPr>
        </p:pic>
        <p:sp>
          <p:nvSpPr>
            <p:cNvPr id="45" name="Rounded Rectangle 44"/>
            <p:cNvSpPr/>
            <p:nvPr/>
          </p:nvSpPr>
          <p:spPr>
            <a:xfrm>
              <a:off x="950128" y="1988804"/>
              <a:ext cx="1114293" cy="24542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84335" y="1957583"/>
              <a:ext cx="2407801" cy="744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The Property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 flipV="1">
              <a:off x="1444798" y="2234230"/>
              <a:ext cx="431063" cy="879670"/>
            </a:xfrm>
            <a:prstGeom prst="line">
              <a:avLst/>
            </a:prstGeom>
            <a:ln w="381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141" y="2029424"/>
              <a:ext cx="536959" cy="42083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899" y="2905101"/>
              <a:ext cx="216289" cy="31504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535" y="2617807"/>
              <a:ext cx="292069" cy="29230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65" y="3352405"/>
              <a:ext cx="225308" cy="20189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484" y="2986637"/>
              <a:ext cx="378427" cy="22461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712" y="3547772"/>
              <a:ext cx="344785" cy="21572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364" y="2913269"/>
              <a:ext cx="607562" cy="141872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7" b="28602"/>
            <a:stretch/>
          </p:blipFill>
          <p:spPr>
            <a:xfrm>
              <a:off x="3475103" y="3410856"/>
              <a:ext cx="397845" cy="16735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/>
            <a:srcRect l="10554" t="22457" r="10867" b="33865"/>
            <a:stretch/>
          </p:blipFill>
          <p:spPr>
            <a:xfrm>
              <a:off x="3588756" y="3599621"/>
              <a:ext cx="619948" cy="25330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6279"/>
            <a:stretch/>
          </p:blipFill>
          <p:spPr>
            <a:xfrm>
              <a:off x="3922780" y="3450107"/>
              <a:ext cx="648363" cy="10418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206" y="3096002"/>
              <a:ext cx="445195" cy="148354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2123" y="3079579"/>
              <a:ext cx="425089" cy="238081"/>
            </a:xfrm>
            <a:prstGeom prst="rect">
              <a:avLst/>
            </a:prstGeom>
          </p:spPr>
        </p:pic>
        <p:pic>
          <p:nvPicPr>
            <p:cNvPr id="2048" name="Picture 204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655" y="2832224"/>
              <a:ext cx="440829" cy="292307"/>
            </a:xfrm>
            <a:prstGeom prst="rect">
              <a:avLst/>
            </a:prstGeom>
          </p:spPr>
        </p:pic>
        <p:pic>
          <p:nvPicPr>
            <p:cNvPr id="2049" name="Picture 204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268" y="3629197"/>
              <a:ext cx="516807" cy="145545"/>
            </a:xfrm>
            <a:prstGeom prst="rect">
              <a:avLst/>
            </a:prstGeom>
          </p:spPr>
        </p:pic>
        <p:pic>
          <p:nvPicPr>
            <p:cNvPr id="2050" name="Picture 204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761" y="3390870"/>
              <a:ext cx="377135" cy="209890"/>
            </a:xfrm>
            <a:prstGeom prst="rect">
              <a:avLst/>
            </a:prstGeom>
          </p:spPr>
        </p:pic>
        <p:pic>
          <p:nvPicPr>
            <p:cNvPr id="2051" name="Picture 205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466" y="3632516"/>
              <a:ext cx="375677" cy="138908"/>
            </a:xfrm>
            <a:prstGeom prst="rect">
              <a:avLst/>
            </a:prstGeom>
          </p:spPr>
        </p:pic>
        <p:pic>
          <p:nvPicPr>
            <p:cNvPr id="2052" name="Picture 2051"/>
            <p:cNvPicPr>
              <a:picLocks noChangeAspect="1"/>
            </p:cNvPicPr>
            <p:nvPr/>
          </p:nvPicPr>
          <p:blipFill rotWithShape="1">
            <a:blip r:embed="rId20"/>
            <a:srcRect b="17511"/>
            <a:stretch/>
          </p:blipFill>
          <p:spPr>
            <a:xfrm>
              <a:off x="4949592" y="3096280"/>
              <a:ext cx="385135" cy="238081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6359154" y="2969262"/>
              <a:ext cx="690840" cy="317253"/>
            </a:xfrm>
            <a:prstGeom prst="roundRect">
              <a:avLst/>
            </a:prstGeom>
            <a:solidFill>
              <a:srgbClr val="001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The Smiling Elephant</a:t>
              </a:r>
            </a:p>
          </p:txBody>
        </p:sp>
        <p:sp>
          <p:nvSpPr>
            <p:cNvPr id="2055" name="Rounded Rectangle 2054"/>
            <p:cNvSpPr/>
            <p:nvPr/>
          </p:nvSpPr>
          <p:spPr>
            <a:xfrm>
              <a:off x="5330619" y="4651096"/>
              <a:ext cx="929924" cy="453243"/>
            </a:xfrm>
            <a:prstGeom prst="roundRect">
              <a:avLst/>
            </a:prstGeom>
            <a:solidFill>
              <a:srgbClr val="1F7C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Octave </a:t>
              </a:r>
            </a:p>
            <a:p>
              <a:pPr algn="ctr"/>
              <a:r>
                <a:rPr lang="en-US" sz="1100" dirty="0"/>
                <a:t>321 Units</a:t>
              </a:r>
            </a:p>
          </p:txBody>
        </p:sp>
        <p:cxnSp>
          <p:nvCxnSpPr>
            <p:cNvPr id="2057" name="Straight Connector 2056"/>
            <p:cNvCxnSpPr/>
            <p:nvPr/>
          </p:nvCxnSpPr>
          <p:spPr>
            <a:xfrm flipH="1" flipV="1">
              <a:off x="5637525" y="3625576"/>
              <a:ext cx="13403" cy="1025521"/>
            </a:xfrm>
            <a:prstGeom prst="line">
              <a:avLst/>
            </a:prstGeom>
            <a:ln w="31750" cap="rnd" cmpd="sng">
              <a:solidFill>
                <a:srgbClr val="1F7C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/>
            <p:cNvSpPr/>
            <p:nvPr/>
          </p:nvSpPr>
          <p:spPr>
            <a:xfrm>
              <a:off x="5351767" y="2152573"/>
              <a:ext cx="1053912" cy="420602"/>
            </a:xfrm>
            <a:prstGeom prst="roundRect">
              <a:avLst/>
            </a:prstGeom>
            <a:solidFill>
              <a:srgbClr val="1F7C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IMT 8 South</a:t>
              </a:r>
            </a:p>
            <a:p>
              <a:pPr algn="ctr"/>
              <a:r>
                <a:rPr lang="en-US" sz="1100" dirty="0"/>
                <a:t>330 Units</a:t>
              </a:r>
            </a:p>
          </p:txBody>
        </p:sp>
        <p:cxnSp>
          <p:nvCxnSpPr>
            <p:cNvPr id="80" name="Straight Connector 79"/>
            <p:cNvCxnSpPr>
              <a:stCxn id="86" idx="2"/>
            </p:cNvCxnSpPr>
            <p:nvPr/>
          </p:nvCxnSpPr>
          <p:spPr>
            <a:xfrm>
              <a:off x="4745503" y="2373664"/>
              <a:ext cx="394151" cy="655215"/>
            </a:xfrm>
            <a:prstGeom prst="line">
              <a:avLst/>
            </a:prstGeom>
            <a:ln w="31750" cap="rnd" cmpd="sng">
              <a:solidFill>
                <a:srgbClr val="1F7C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5161402" y="2573175"/>
              <a:ext cx="279804" cy="306179"/>
            </a:xfrm>
            <a:prstGeom prst="line">
              <a:avLst/>
            </a:prstGeom>
            <a:ln w="31750" cap="rnd" cmpd="sng">
              <a:solidFill>
                <a:srgbClr val="1F7C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ounded Rectangle 85"/>
            <p:cNvSpPr/>
            <p:nvPr/>
          </p:nvSpPr>
          <p:spPr>
            <a:xfrm>
              <a:off x="4218546" y="1953062"/>
              <a:ext cx="1053912" cy="420602"/>
            </a:xfrm>
            <a:prstGeom prst="roundRect">
              <a:avLst/>
            </a:prstGeom>
            <a:solidFill>
              <a:srgbClr val="1F7C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Eighth South</a:t>
              </a:r>
            </a:p>
            <a:p>
              <a:pPr algn="ctr"/>
              <a:r>
                <a:rPr lang="en-US" sz="1100" dirty="0"/>
                <a:t>52 Units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H="1" flipV="1">
              <a:off x="6403114" y="3565326"/>
              <a:ext cx="14889" cy="361668"/>
            </a:xfrm>
            <a:prstGeom prst="line">
              <a:avLst/>
            </a:prstGeom>
            <a:ln w="31750" cap="rnd" cmpd="sng">
              <a:solidFill>
                <a:srgbClr val="1F7C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5" name="Picture 207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364" y="2984206"/>
              <a:ext cx="388321" cy="322901"/>
            </a:xfrm>
            <a:prstGeom prst="rect">
              <a:avLst/>
            </a:prstGeom>
          </p:spPr>
        </p:pic>
        <p:pic>
          <p:nvPicPr>
            <p:cNvPr id="2076" name="Picture 207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738423" y="3495815"/>
              <a:ext cx="570204" cy="373419"/>
            </a:xfrm>
            <a:prstGeom prst="rect">
              <a:avLst/>
            </a:prstGeom>
          </p:spPr>
        </p:pic>
        <p:sp>
          <p:nvSpPr>
            <p:cNvPr id="92" name="Rounded Rectangle 91"/>
            <p:cNvSpPr/>
            <p:nvPr/>
          </p:nvSpPr>
          <p:spPr>
            <a:xfrm>
              <a:off x="5953634" y="3883003"/>
              <a:ext cx="1494251" cy="596750"/>
            </a:xfrm>
            <a:prstGeom prst="roundRect">
              <a:avLst/>
            </a:prstGeom>
            <a:solidFill>
              <a:srgbClr val="1F7C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23Hundred @ Berry Hill</a:t>
              </a:r>
            </a:p>
            <a:p>
              <a:pPr algn="ctr"/>
              <a:r>
                <a:rPr lang="en-US" sz="1100" dirty="0"/>
                <a:t>266 Units</a:t>
              </a:r>
            </a:p>
          </p:txBody>
        </p:sp>
        <p:pic>
          <p:nvPicPr>
            <p:cNvPr id="2079" name="Picture 207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490" y="3572575"/>
              <a:ext cx="410947" cy="296659"/>
            </a:xfrm>
            <a:prstGeom prst="rect">
              <a:avLst/>
            </a:prstGeom>
          </p:spPr>
        </p:pic>
        <p:pic>
          <p:nvPicPr>
            <p:cNvPr id="2084" name="Picture 2083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08" t="29438" b="33950"/>
            <a:stretch/>
          </p:blipFill>
          <p:spPr>
            <a:xfrm>
              <a:off x="7024713" y="3559175"/>
              <a:ext cx="867683" cy="251076"/>
            </a:xfrm>
            <a:prstGeom prst="rect">
              <a:avLst/>
            </a:prstGeom>
          </p:spPr>
        </p:pic>
        <p:pic>
          <p:nvPicPr>
            <p:cNvPr id="2085" name="Picture 2084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65" b="35006"/>
            <a:stretch/>
          </p:blipFill>
          <p:spPr>
            <a:xfrm>
              <a:off x="8410845" y="3852925"/>
              <a:ext cx="507053" cy="163568"/>
            </a:xfrm>
            <a:prstGeom prst="rect">
              <a:avLst/>
            </a:prstGeom>
          </p:spPr>
        </p:pic>
        <p:pic>
          <p:nvPicPr>
            <p:cNvPr id="2086" name="Picture 208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927" y="2969262"/>
              <a:ext cx="378606" cy="369862"/>
            </a:xfrm>
            <a:prstGeom prst="rect">
              <a:avLst/>
            </a:prstGeom>
          </p:spPr>
        </p:pic>
        <p:pic>
          <p:nvPicPr>
            <p:cNvPr id="2087" name="Picture 208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795261" y="3852926"/>
              <a:ext cx="461544" cy="449262"/>
            </a:xfrm>
            <a:prstGeom prst="rect">
              <a:avLst/>
            </a:prstGeom>
          </p:spPr>
        </p:pic>
        <p:pic>
          <p:nvPicPr>
            <p:cNvPr id="2088" name="Picture 2087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520" y="3244346"/>
              <a:ext cx="423490" cy="179007"/>
            </a:xfrm>
            <a:prstGeom prst="rect">
              <a:avLst/>
            </a:prstGeom>
          </p:spPr>
        </p:pic>
        <p:pic>
          <p:nvPicPr>
            <p:cNvPr id="2089" name="Picture 2088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830" y="2984206"/>
              <a:ext cx="359380" cy="318376"/>
            </a:xfrm>
            <a:prstGeom prst="rect">
              <a:avLst/>
            </a:prstGeom>
          </p:spPr>
        </p:pic>
        <p:cxnSp>
          <p:nvCxnSpPr>
            <p:cNvPr id="116" name="Straight Connector 115"/>
            <p:cNvCxnSpPr>
              <a:stCxn id="117" idx="0"/>
            </p:cNvCxnSpPr>
            <p:nvPr/>
          </p:nvCxnSpPr>
          <p:spPr>
            <a:xfrm flipV="1">
              <a:off x="1067825" y="2834362"/>
              <a:ext cx="439449" cy="813951"/>
            </a:xfrm>
            <a:prstGeom prst="line">
              <a:avLst/>
            </a:prstGeom>
            <a:ln w="31750" cap="rnd" cmpd="sng">
              <a:solidFill>
                <a:srgbClr val="1F7C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116"/>
            <p:cNvSpPr/>
            <p:nvPr/>
          </p:nvSpPr>
          <p:spPr>
            <a:xfrm>
              <a:off x="540868" y="3648313"/>
              <a:ext cx="1053912" cy="420602"/>
            </a:xfrm>
            <a:prstGeom prst="roundRect">
              <a:avLst/>
            </a:prstGeom>
            <a:solidFill>
              <a:srgbClr val="1F7C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Gale Lofts</a:t>
              </a:r>
            </a:p>
            <a:p>
              <a:pPr algn="ctr"/>
              <a:r>
                <a:rPr lang="en-US" sz="1100" dirty="0"/>
                <a:t>95 Units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V="1">
              <a:off x="2686440" y="3625573"/>
              <a:ext cx="405747" cy="707409"/>
            </a:xfrm>
            <a:prstGeom prst="line">
              <a:avLst/>
            </a:prstGeom>
            <a:ln w="31750" cap="rnd" cmpd="sng">
              <a:solidFill>
                <a:srgbClr val="1F7C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ounded Rectangle 122"/>
            <p:cNvSpPr/>
            <p:nvPr/>
          </p:nvSpPr>
          <p:spPr>
            <a:xfrm>
              <a:off x="2159483" y="4332979"/>
              <a:ext cx="1053912" cy="603238"/>
            </a:xfrm>
            <a:prstGeom prst="roundRect">
              <a:avLst/>
            </a:prstGeom>
            <a:solidFill>
              <a:srgbClr val="1F7C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The Melrose Phase II</a:t>
              </a:r>
            </a:p>
            <a:p>
              <a:pPr algn="ctr"/>
              <a:r>
                <a:rPr lang="en-US" sz="1100" dirty="0"/>
                <a:t>138 Units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59" b="9808"/>
            <a:stretch/>
          </p:blipFill>
          <p:spPr>
            <a:xfrm>
              <a:off x="2920101" y="3423353"/>
              <a:ext cx="470162" cy="106460"/>
            </a:xfrm>
            <a:prstGeom prst="rect">
              <a:avLst/>
            </a:prstGeom>
          </p:spPr>
        </p:pic>
        <p:cxnSp>
          <p:nvCxnSpPr>
            <p:cNvPr id="127" name="Straight Connector 126"/>
            <p:cNvCxnSpPr/>
            <p:nvPr/>
          </p:nvCxnSpPr>
          <p:spPr>
            <a:xfrm flipV="1">
              <a:off x="3953503" y="3835558"/>
              <a:ext cx="147152" cy="513045"/>
            </a:xfrm>
            <a:prstGeom prst="line">
              <a:avLst/>
            </a:prstGeom>
            <a:ln w="31750" cap="rnd" cmpd="sng">
              <a:solidFill>
                <a:srgbClr val="1F7C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ounded Rectangle 127"/>
            <p:cNvSpPr/>
            <p:nvPr/>
          </p:nvSpPr>
          <p:spPr>
            <a:xfrm>
              <a:off x="3426546" y="4348599"/>
              <a:ext cx="1053912" cy="603238"/>
            </a:xfrm>
            <a:prstGeom prst="roundRect">
              <a:avLst/>
            </a:prstGeom>
            <a:solidFill>
              <a:srgbClr val="1F7C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The Melrose Phase I</a:t>
              </a:r>
            </a:p>
            <a:p>
              <a:pPr algn="ctr"/>
              <a:r>
                <a:rPr lang="en-US" sz="1100" dirty="0"/>
                <a:t>220 Units</a:t>
              </a:r>
            </a:p>
          </p:txBody>
        </p:sp>
        <p:sp>
          <p:nvSpPr>
            <p:cNvPr id="2101" name="TextBox 2100"/>
            <p:cNvSpPr txBox="1"/>
            <p:nvPr/>
          </p:nvSpPr>
          <p:spPr>
            <a:xfrm>
              <a:off x="5650929" y="3257143"/>
              <a:ext cx="1854089" cy="34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8</a:t>
              </a:r>
              <a:r>
                <a:rPr lang="en-US" sz="1400" b="1" baseline="30000" dirty="0"/>
                <a:t>th</a:t>
              </a:r>
              <a:r>
                <a:rPr lang="en-US" sz="1400" b="1" dirty="0"/>
                <a:t> Ave. South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 rot="17158150">
              <a:off x="8066674" y="3583334"/>
              <a:ext cx="2096501" cy="302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Wedgewood Ave.</a:t>
              </a: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0" y="6804660"/>
            <a:ext cx="10058400" cy="0"/>
          </a:xfrm>
          <a:prstGeom prst="line">
            <a:avLst/>
          </a:prstGeom>
          <a:ln w="155575">
            <a:solidFill>
              <a:srgbClr val="2B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C5A0323-8BC3-41BB-9A1A-338399D6ACE7}"/>
              </a:ext>
            </a:extLst>
          </p:cNvPr>
          <p:cNvSpPr txBox="1"/>
          <p:nvPr/>
        </p:nvSpPr>
        <p:spPr>
          <a:xfrm>
            <a:off x="167641" y="7065568"/>
            <a:ext cx="531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7C7B"/>
                </a:solidFill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85535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16100</TotalTime>
  <Words>402</Words>
  <Application>Microsoft Office PowerPoint</Application>
  <PresentationFormat>Custom</PresentationFormat>
  <Paragraphs>193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Avison Nashville</dc:creator>
  <cp:lastModifiedBy>Allison Powers</cp:lastModifiedBy>
  <cp:revision>133</cp:revision>
  <cp:lastPrinted>2019-03-12T16:45:15Z</cp:lastPrinted>
  <dcterms:created xsi:type="dcterms:W3CDTF">2018-03-19T20:37:48Z</dcterms:created>
  <dcterms:modified xsi:type="dcterms:W3CDTF">2019-09-03T19:13:02Z</dcterms:modified>
</cp:coreProperties>
</file>