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7A77"/>
    <a:srgbClr val="57606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10"/>
    <p:restoredTop sz="94696"/>
  </p:normalViewPr>
  <p:slideViewPr>
    <p:cSldViewPr>
      <p:cViewPr varScale="1">
        <p:scale>
          <a:sx n="39" d="100"/>
          <a:sy n="39" d="100"/>
        </p:scale>
        <p:origin x="-2352" y="-10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255E-A77F-4D17-A1E1-CD2C64A62321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171C3-18C4-4032-B629-F9B91BC332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9284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255E-A77F-4D17-A1E1-CD2C64A62321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171C3-18C4-4032-B629-F9B91BC332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5166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255E-A77F-4D17-A1E1-CD2C64A62321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171C3-18C4-4032-B629-F9B91BC332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6151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255E-A77F-4D17-A1E1-CD2C64A62321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171C3-18C4-4032-B629-F9B91BC332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6038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255E-A77F-4D17-A1E1-CD2C64A62321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171C3-18C4-4032-B629-F9B91BC332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5080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255E-A77F-4D17-A1E1-CD2C64A62321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171C3-18C4-4032-B629-F9B91BC332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1351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255E-A77F-4D17-A1E1-CD2C64A62321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171C3-18C4-4032-B629-F9B91BC332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0212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255E-A77F-4D17-A1E1-CD2C64A62321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171C3-18C4-4032-B629-F9B91BC332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5386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255E-A77F-4D17-A1E1-CD2C64A62321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171C3-18C4-4032-B629-F9B91BC332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3276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255E-A77F-4D17-A1E1-CD2C64A62321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171C3-18C4-4032-B629-F9B91BC332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3387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255E-A77F-4D17-A1E1-CD2C64A62321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171C3-18C4-4032-B629-F9B91BC332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1452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E255E-A77F-4D17-A1E1-CD2C64A62321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171C3-18C4-4032-B629-F9B91BC332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0016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9A857AC-71AD-8E49-A6F4-F913FAB979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66800"/>
            <a:ext cx="6858000" cy="4428377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335768"/>
            <a:ext cx="2514600" cy="533400"/>
          </a:xfrm>
          <a:prstGeom prst="rect">
            <a:avLst/>
          </a:prstGeom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311806" y="143969"/>
            <a:ext cx="3570513" cy="1081065"/>
          </a:xfrm>
          <a:prstGeom prst="rect">
            <a:avLst/>
          </a:prstGeom>
          <a:solidFill>
            <a:srgbClr val="2F7A77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lnSpc>
                <a:spcPts val="288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2400" b="1" dirty="0">
                <a:solidFill>
                  <a:schemeClr val="bg1"/>
                </a:solidFill>
                <a:effectLst/>
                <a:latin typeface="Century Gothic"/>
                <a:ea typeface="Calibri"/>
                <a:cs typeface="Times New Roman"/>
              </a:rPr>
              <a:t>For Lease</a:t>
            </a:r>
          </a:p>
          <a:p>
            <a:pPr marL="0" marR="0" algn="ctr">
              <a:lnSpc>
                <a:spcPts val="198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2000" dirty="0">
                <a:solidFill>
                  <a:schemeClr val="bg1"/>
                </a:solidFill>
                <a:latin typeface="Century Gothic"/>
                <a:ea typeface="Calibri"/>
                <a:cs typeface="Times New Roman"/>
              </a:rPr>
              <a:t>Burton Hills IV</a:t>
            </a:r>
          </a:p>
          <a:p>
            <a:pPr marL="0" marR="0" algn="ctr">
              <a:lnSpc>
                <a:spcPts val="198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2000" dirty="0">
                <a:solidFill>
                  <a:schemeClr val="bg1"/>
                </a:solidFill>
                <a:effectLst/>
                <a:latin typeface="Century Gothic"/>
                <a:ea typeface="Calibri"/>
                <a:cs typeface="Times New Roman"/>
              </a:rPr>
              <a:t>40 Burton Hills Blvd</a:t>
            </a:r>
            <a:endParaRPr lang="en-US" sz="1050" dirty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8763000"/>
            <a:ext cx="6847114" cy="25391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latin typeface="Century Gothic" panose="020B0502020202020204" pitchFamily="34" charset="0"/>
              </a:rPr>
              <a:t>102 Woodmont Blvd, - Suite LL-110 - Nashville, TN – 37205 - P. 615.297.7400 -  F. 615.297.7427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191000" y="7275225"/>
            <a:ext cx="3429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dirty="0">
                <a:latin typeface="Century Gothic" panose="020B0502020202020204" pitchFamily="34" charset="0"/>
              </a:rPr>
              <a:t>For More Information Contact</a:t>
            </a:r>
            <a:r>
              <a:rPr lang="en-US" sz="1200" dirty="0">
                <a:latin typeface="Century Gothic" panose="020B0502020202020204" pitchFamily="34" charset="0"/>
              </a:rPr>
              <a:t>:</a:t>
            </a:r>
          </a:p>
          <a:p>
            <a:endParaRPr lang="en-US" sz="900" dirty="0">
              <a:latin typeface="Century Gothic" panose="020B0502020202020204" pitchFamily="34" charset="0"/>
            </a:endParaRPr>
          </a:p>
          <a:p>
            <a:r>
              <a:rPr lang="en-US" sz="1200" dirty="0">
                <a:latin typeface="Century Gothic" panose="020B0502020202020204" pitchFamily="34" charset="0"/>
              </a:rPr>
              <a:t>Chris G. Smith</a:t>
            </a:r>
          </a:p>
          <a:p>
            <a:r>
              <a:rPr lang="en-US" sz="1200" dirty="0">
                <a:latin typeface="Century Gothic" panose="020B0502020202020204" pitchFamily="34" charset="0"/>
              </a:rPr>
              <a:t>Fidelity Real Estate Group, Inc.</a:t>
            </a:r>
            <a:endParaRPr lang="en-US" sz="1050" dirty="0">
              <a:latin typeface="Century Gothic" panose="020B0502020202020204" pitchFamily="34" charset="0"/>
            </a:endParaRPr>
          </a:p>
          <a:p>
            <a:r>
              <a:rPr lang="en-US" sz="1050" dirty="0">
                <a:latin typeface="Century Gothic" panose="020B0502020202020204" pitchFamily="34" charset="0"/>
              </a:rPr>
              <a:t>615.727.0114</a:t>
            </a:r>
          </a:p>
          <a:p>
            <a:r>
              <a:rPr lang="en-US" sz="1050" dirty="0" err="1">
                <a:latin typeface="Century Gothic" panose="020B0502020202020204" pitchFamily="34" charset="0"/>
              </a:rPr>
              <a:t>csmith@fidelityreg.com</a:t>
            </a:r>
            <a:endParaRPr lang="en-US" sz="1050" dirty="0">
              <a:latin typeface="Century Gothic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F3BF858-2F60-5C4E-9317-BF0A2A656678}"/>
              </a:ext>
            </a:extLst>
          </p:cNvPr>
          <p:cNvSpPr txBox="1"/>
          <p:nvPr/>
        </p:nvSpPr>
        <p:spPr>
          <a:xfrm>
            <a:off x="457200" y="5105400"/>
            <a:ext cx="3429000" cy="3323987"/>
          </a:xfrm>
          <a:prstGeom prst="rect">
            <a:avLst/>
          </a:prstGeom>
          <a:solidFill>
            <a:srgbClr val="2F7A77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Class A Office Space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Professional office park setting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Card Key Access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Convenient to many restaurant and retail amenities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Ample parking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Located off Hillsboro Road in the heart of Green Hills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Suite 400: 10,305 sf available</a:t>
            </a:r>
          </a:p>
        </p:txBody>
      </p:sp>
    </p:spTree>
    <p:extLst>
      <p:ext uri="{BB962C8B-B14F-4D97-AF65-F5344CB8AC3E}">
        <p14:creationId xmlns:p14="http://schemas.microsoft.com/office/powerpoint/2010/main" xmlns="" val="2447718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335768"/>
            <a:ext cx="2514600" cy="533400"/>
          </a:xfrm>
          <a:prstGeom prst="rect">
            <a:avLst/>
          </a:prstGeom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311806" y="143969"/>
            <a:ext cx="3570513" cy="935769"/>
          </a:xfrm>
          <a:prstGeom prst="rect">
            <a:avLst/>
          </a:prstGeom>
          <a:solidFill>
            <a:srgbClr val="2F7A77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lnSpc>
                <a:spcPts val="1980"/>
              </a:lnSpc>
              <a:spcBef>
                <a:spcPts val="0"/>
              </a:spcBef>
              <a:spcAft>
                <a:spcPts val="400"/>
              </a:spcAft>
            </a:pPr>
            <a:endParaRPr lang="en-US" sz="2000" dirty="0">
              <a:solidFill>
                <a:schemeClr val="bg1"/>
              </a:solidFill>
              <a:latin typeface="Century Gothic"/>
              <a:ea typeface="Calibri"/>
              <a:cs typeface="Times New Roman"/>
            </a:endParaRPr>
          </a:p>
          <a:p>
            <a:pPr marL="0" marR="0" algn="ctr">
              <a:lnSpc>
                <a:spcPts val="198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2000" dirty="0">
                <a:solidFill>
                  <a:schemeClr val="bg1"/>
                </a:solidFill>
                <a:latin typeface="Century Gothic"/>
                <a:ea typeface="Calibri"/>
                <a:cs typeface="Times New Roman"/>
              </a:rPr>
              <a:t>Floorplan &amp; Amenities</a:t>
            </a:r>
          </a:p>
          <a:p>
            <a:pPr marL="0" marR="0" algn="ctr">
              <a:lnSpc>
                <a:spcPts val="1980"/>
              </a:lnSpc>
              <a:spcBef>
                <a:spcPts val="0"/>
              </a:spcBef>
              <a:spcAft>
                <a:spcPts val="400"/>
              </a:spcAft>
            </a:pPr>
            <a:endParaRPr lang="en-US" sz="1050" dirty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AD121C95-0035-0646-85D4-08FEA51E45A2}"/>
              </a:ext>
            </a:extLst>
          </p:cNvPr>
          <p:cNvCxnSpPr>
            <a:cxnSpLocks/>
            <a:stCxn id="41" idx="2"/>
          </p:cNvCxnSpPr>
          <p:nvPr/>
        </p:nvCxnSpPr>
        <p:spPr>
          <a:xfrm>
            <a:off x="2559284" y="5803734"/>
            <a:ext cx="40847" cy="805960"/>
          </a:xfrm>
          <a:prstGeom prst="line">
            <a:avLst/>
          </a:prstGeom>
          <a:ln w="3810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71F66F54-1181-5346-8849-88026BE29B5E}"/>
              </a:ext>
            </a:extLst>
          </p:cNvPr>
          <p:cNvCxnSpPr>
            <a:cxnSpLocks/>
          </p:cNvCxnSpPr>
          <p:nvPr/>
        </p:nvCxnSpPr>
        <p:spPr>
          <a:xfrm>
            <a:off x="1632680" y="6381094"/>
            <a:ext cx="788340" cy="494007"/>
          </a:xfrm>
          <a:prstGeom prst="line">
            <a:avLst/>
          </a:prstGeom>
          <a:ln w="3810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A48D28DE-4738-0A46-BE61-183F624A46A7}"/>
              </a:ext>
            </a:extLst>
          </p:cNvPr>
          <p:cNvCxnSpPr>
            <a:cxnSpLocks/>
          </p:cNvCxnSpPr>
          <p:nvPr/>
        </p:nvCxnSpPr>
        <p:spPr>
          <a:xfrm flipH="1">
            <a:off x="3093093" y="6025021"/>
            <a:ext cx="358680" cy="258474"/>
          </a:xfrm>
          <a:prstGeom prst="line">
            <a:avLst/>
          </a:prstGeom>
          <a:ln w="3810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FDBC8320-42C5-F446-94A3-72936D72A78D}"/>
              </a:ext>
            </a:extLst>
          </p:cNvPr>
          <p:cNvCxnSpPr>
            <a:cxnSpLocks/>
          </p:cNvCxnSpPr>
          <p:nvPr/>
        </p:nvCxnSpPr>
        <p:spPr>
          <a:xfrm flipH="1" flipV="1">
            <a:off x="2801721" y="6868450"/>
            <a:ext cx="650053" cy="16938"/>
          </a:xfrm>
          <a:prstGeom prst="line">
            <a:avLst/>
          </a:prstGeom>
          <a:ln w="3810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AABBDFC8-D451-8246-98BC-F6D8A06DA596}"/>
              </a:ext>
            </a:extLst>
          </p:cNvPr>
          <p:cNvSpPr txBox="1"/>
          <p:nvPr/>
        </p:nvSpPr>
        <p:spPr>
          <a:xfrm rot="18768547">
            <a:off x="1727614" y="7155872"/>
            <a:ext cx="957332" cy="164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Century Gothic" panose="020B0502020202020204" pitchFamily="34" charset="0"/>
              </a:rPr>
              <a:t>Hillsboro Road</a:t>
            </a:r>
          </a:p>
        </p:txBody>
      </p:sp>
      <p:sp>
        <p:nvSpPr>
          <p:cNvPr id="43" name="Text Box 2">
            <a:extLst>
              <a:ext uri="{FF2B5EF4-FFF2-40B4-BE49-F238E27FC236}">
                <a16:creationId xmlns:a16="http://schemas.microsoft.com/office/drawing/2014/main" xmlns="" id="{E1707641-E40C-3D44-8BF2-2EFE2DF9D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28" y="1231885"/>
            <a:ext cx="2387212" cy="318292"/>
          </a:xfrm>
          <a:prstGeom prst="rect">
            <a:avLst/>
          </a:prstGeom>
          <a:solidFill>
            <a:srgbClr val="2F7A77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lnSpc>
                <a:spcPts val="198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2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   Suite 400: 10,305 SF</a:t>
            </a:r>
          </a:p>
        </p:txBody>
      </p:sp>
      <p:sp>
        <p:nvSpPr>
          <p:cNvPr id="44" name="Text Box 2">
            <a:extLst>
              <a:ext uri="{FF2B5EF4-FFF2-40B4-BE49-F238E27FC236}">
                <a16:creationId xmlns:a16="http://schemas.microsoft.com/office/drawing/2014/main" xmlns="" id="{1074F9B0-A83E-144A-91C8-7AF1BA3CA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08" y="4863308"/>
            <a:ext cx="2387212" cy="318292"/>
          </a:xfrm>
          <a:prstGeom prst="rect">
            <a:avLst/>
          </a:prstGeom>
          <a:solidFill>
            <a:srgbClr val="2F7A77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lnSpc>
                <a:spcPts val="198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2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   Amenity Map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D8DCD12-3D07-D54C-A069-EB8E43EAE3C8}"/>
              </a:ext>
            </a:extLst>
          </p:cNvPr>
          <p:cNvGrpSpPr/>
          <p:nvPr/>
        </p:nvGrpSpPr>
        <p:grpSpPr>
          <a:xfrm>
            <a:off x="228600" y="5231140"/>
            <a:ext cx="6477000" cy="3455660"/>
            <a:chOff x="228600" y="5002540"/>
            <a:chExt cx="6477000" cy="345566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1ECA984D-4708-BC4B-9911-130020A4DF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5032" t="26723" r="29826" b="32907"/>
            <a:stretch/>
          </p:blipFill>
          <p:spPr>
            <a:xfrm>
              <a:off x="228600" y="5002540"/>
              <a:ext cx="6477000" cy="3455660"/>
            </a:xfrm>
            <a:prstGeom prst="rect">
              <a:avLst/>
            </a:prstGeom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EAE441EB-25A1-5140-BE42-E14B54367874}"/>
                </a:ext>
              </a:extLst>
            </p:cNvPr>
            <p:cNvGrpSpPr/>
            <p:nvPr/>
          </p:nvGrpSpPr>
          <p:grpSpPr>
            <a:xfrm>
              <a:off x="1993203" y="5095686"/>
              <a:ext cx="1132158" cy="479448"/>
              <a:chOff x="-4800599" y="896072"/>
              <a:chExt cx="1441450" cy="622602"/>
            </a:xfrm>
          </p:grpSpPr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xmlns="" id="{E6F28366-8189-834D-A282-1D1076C86F0B}"/>
                  </a:ext>
                </a:extLst>
              </p:cNvPr>
              <p:cNvSpPr/>
              <p:nvPr/>
            </p:nvSpPr>
            <p:spPr>
              <a:xfrm>
                <a:off x="-4800599" y="896072"/>
                <a:ext cx="1441450" cy="62260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2" name="Picture 2" descr="Image result for mall at green hills logo">
                <a:extLst>
                  <a:ext uri="{FF2B5EF4-FFF2-40B4-BE49-F238E27FC236}">
                    <a16:creationId xmlns:a16="http://schemas.microsoft.com/office/drawing/2014/main" xmlns="" id="{0FD350D2-BF12-C744-A556-3C25F356330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10666" t="32000" r="12000" b="36000"/>
              <a:stretch/>
            </p:blipFill>
            <p:spPr bwMode="auto">
              <a:xfrm>
                <a:off x="-4724400" y="914400"/>
                <a:ext cx="1289050" cy="5334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A8F60589-D8B4-0E48-A7FA-AD236A8E4786}"/>
                </a:ext>
              </a:extLst>
            </p:cNvPr>
            <p:cNvGrpSpPr/>
            <p:nvPr/>
          </p:nvGrpSpPr>
          <p:grpSpPr>
            <a:xfrm>
              <a:off x="1032557" y="5612214"/>
              <a:ext cx="1541416" cy="850080"/>
              <a:chOff x="-3113159" y="1518674"/>
              <a:chExt cx="2274959" cy="1224526"/>
            </a:xfrm>
          </p:grpSpPr>
          <p:sp>
            <p:nvSpPr>
              <p:cNvPr id="34" name="Rounded Rectangle 33">
                <a:extLst>
                  <a:ext uri="{FF2B5EF4-FFF2-40B4-BE49-F238E27FC236}">
                    <a16:creationId xmlns:a16="http://schemas.microsoft.com/office/drawing/2014/main" xmlns="" id="{8FF529E6-CD72-CF4E-B3EC-B0E01609CF97}"/>
                  </a:ext>
                </a:extLst>
              </p:cNvPr>
              <p:cNvSpPr/>
              <p:nvPr/>
            </p:nvSpPr>
            <p:spPr>
              <a:xfrm>
                <a:off x="-3113159" y="1518674"/>
                <a:ext cx="2274959" cy="1224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5" name="Picture 6" descr="Image result for whole foods logo">
                <a:extLst>
                  <a:ext uri="{FF2B5EF4-FFF2-40B4-BE49-F238E27FC236}">
                    <a16:creationId xmlns:a16="http://schemas.microsoft.com/office/drawing/2014/main" xmlns="" id="{8A7AAC6E-FD01-1740-8DE0-B35769FE70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8885" t="15517" r="27667" b="15517"/>
              <a:stretch/>
            </p:blipFill>
            <p:spPr bwMode="auto">
              <a:xfrm>
                <a:off x="-3048000" y="1600200"/>
                <a:ext cx="685800" cy="6531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8" descr="Related image">
                <a:extLst>
                  <a:ext uri="{FF2B5EF4-FFF2-40B4-BE49-F238E27FC236}">
                    <a16:creationId xmlns:a16="http://schemas.microsoft.com/office/drawing/2014/main" xmlns="" id="{09734F7E-DC49-8947-A9EE-177C32C26B2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9432" t="14083" r="6701" b="17988"/>
              <a:stretch/>
            </p:blipFill>
            <p:spPr bwMode="auto">
              <a:xfrm>
                <a:off x="-2286000" y="1617751"/>
                <a:ext cx="609014" cy="4487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4" descr="Image result for trader joe's logo">
                <a:extLst>
                  <a:ext uri="{FF2B5EF4-FFF2-40B4-BE49-F238E27FC236}">
                    <a16:creationId xmlns:a16="http://schemas.microsoft.com/office/drawing/2014/main" xmlns="" id="{4B1DE0AD-BBC4-5C46-AAFD-6D71384A9AE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25385" b="28344"/>
              <a:stretch/>
            </p:blipFill>
            <p:spPr bwMode="auto">
              <a:xfrm>
                <a:off x="-2971979" y="2362200"/>
                <a:ext cx="533579" cy="2468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10" descr="Related image">
                <a:extLst>
                  <a:ext uri="{FF2B5EF4-FFF2-40B4-BE49-F238E27FC236}">
                    <a16:creationId xmlns:a16="http://schemas.microsoft.com/office/drawing/2014/main" xmlns="" id="{C52AF14C-4FDE-104E-B126-6797C2B58ED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362200" y="2113315"/>
                <a:ext cx="700378" cy="5830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12" descr="Image result for ymca logo">
                <a:extLst>
                  <a:ext uri="{FF2B5EF4-FFF2-40B4-BE49-F238E27FC236}">
                    <a16:creationId xmlns:a16="http://schemas.microsoft.com/office/drawing/2014/main" xmlns="" id="{51E45E1B-A481-FC4E-BA7F-88A8E8E9DD7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539554" y="1684226"/>
                <a:ext cx="599590" cy="3823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14" descr="Image result for starbucks logo">
                <a:extLst>
                  <a:ext uri="{FF2B5EF4-FFF2-40B4-BE49-F238E27FC236}">
                    <a16:creationId xmlns:a16="http://schemas.microsoft.com/office/drawing/2014/main" xmlns="" id="{E3DF6E4D-1881-7B4D-95F8-AD8F3394F0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520795" y="2159453"/>
                <a:ext cx="562072" cy="5620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C2515447-B2E0-6143-8086-651808EB9339}"/>
                </a:ext>
              </a:extLst>
            </p:cNvPr>
            <p:cNvGrpSpPr/>
            <p:nvPr/>
          </p:nvGrpSpPr>
          <p:grpSpPr>
            <a:xfrm>
              <a:off x="3342573" y="5569757"/>
              <a:ext cx="746075" cy="582254"/>
              <a:chOff x="-3429000" y="869167"/>
              <a:chExt cx="838201" cy="649507"/>
            </a:xfrm>
          </p:grpSpPr>
          <p:sp>
            <p:nvSpPr>
              <p:cNvPr id="32" name="Rounded Rectangle 31">
                <a:extLst>
                  <a:ext uri="{FF2B5EF4-FFF2-40B4-BE49-F238E27FC236}">
                    <a16:creationId xmlns:a16="http://schemas.microsoft.com/office/drawing/2014/main" xmlns="" id="{A4E02C9A-3F5E-104E-A1B1-9A6AB0EBE499}"/>
                  </a:ext>
                </a:extLst>
              </p:cNvPr>
              <p:cNvSpPr/>
              <p:nvPr/>
            </p:nvSpPr>
            <p:spPr>
              <a:xfrm>
                <a:off x="-3429000" y="869167"/>
                <a:ext cx="838201" cy="649507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3" name="Picture 14" descr="Image result for starbucks logo">
                <a:extLst>
                  <a:ext uri="{FF2B5EF4-FFF2-40B4-BE49-F238E27FC236}">
                    <a16:creationId xmlns:a16="http://schemas.microsoft.com/office/drawing/2014/main" xmlns="" id="{0661700A-343D-C046-8B3D-A73C529A53A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276600" y="914400"/>
                <a:ext cx="532156" cy="5413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9561EC0E-8A3A-0D45-BD3C-EB587335718D}"/>
                </a:ext>
              </a:extLst>
            </p:cNvPr>
            <p:cNvGrpSpPr/>
            <p:nvPr/>
          </p:nvGrpSpPr>
          <p:grpSpPr>
            <a:xfrm>
              <a:off x="3362831" y="6795668"/>
              <a:ext cx="704449" cy="637510"/>
              <a:chOff x="-5015419" y="1415857"/>
              <a:chExt cx="1682201" cy="1436134"/>
            </a:xfrm>
          </p:grpSpPr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xmlns="" id="{EEBAA999-01C5-C940-876E-9C9A9E1A4E15}"/>
                  </a:ext>
                </a:extLst>
              </p:cNvPr>
              <p:cNvSpPr/>
              <p:nvPr/>
            </p:nvSpPr>
            <p:spPr>
              <a:xfrm>
                <a:off x="-5015419" y="1415857"/>
                <a:ext cx="1682201" cy="143613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9" name="Picture 16" descr="Image result for char nashville logo">
                <a:extLst>
                  <a:ext uri="{FF2B5EF4-FFF2-40B4-BE49-F238E27FC236}">
                    <a16:creationId xmlns:a16="http://schemas.microsoft.com/office/drawing/2014/main" xmlns="" id="{A0CA472B-5A73-C247-8F8B-4171283C8E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964756" y="1487708"/>
                <a:ext cx="839263" cy="8392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18" descr="Image result for true food nashville logo">
                <a:extLst>
                  <a:ext uri="{FF2B5EF4-FFF2-40B4-BE49-F238E27FC236}">
                    <a16:creationId xmlns:a16="http://schemas.microsoft.com/office/drawing/2014/main" xmlns="" id="{26FCEBB2-1CC0-AC44-83CE-92AD4A1D1D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532571" y="2376853"/>
                <a:ext cx="821705" cy="4601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20" descr="Image result for brixx nashville logo">
                <a:extLst>
                  <a:ext uri="{FF2B5EF4-FFF2-40B4-BE49-F238E27FC236}">
                    <a16:creationId xmlns:a16="http://schemas.microsoft.com/office/drawing/2014/main" xmlns="" id="{881683E3-8528-864C-9FAB-2B837BD9906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125493" y="1471285"/>
                <a:ext cx="792275" cy="7922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52777EFE-6410-3640-9DA1-7640669C5826}"/>
                </a:ext>
              </a:extLst>
            </p:cNvPr>
            <p:cNvGrpSpPr/>
            <p:nvPr/>
          </p:nvGrpSpPr>
          <p:grpSpPr>
            <a:xfrm>
              <a:off x="2743201" y="7611445"/>
              <a:ext cx="1345448" cy="508077"/>
              <a:chOff x="-3962400" y="2133600"/>
              <a:chExt cx="1712157" cy="582254"/>
            </a:xfrm>
          </p:grpSpPr>
          <p:sp>
            <p:nvSpPr>
              <p:cNvPr id="45" name="Rounded Rectangle 44">
                <a:extLst>
                  <a:ext uri="{FF2B5EF4-FFF2-40B4-BE49-F238E27FC236}">
                    <a16:creationId xmlns:a16="http://schemas.microsoft.com/office/drawing/2014/main" xmlns="" id="{90F34F9B-62ED-CB4F-A0DD-9FFAE39358BD}"/>
                  </a:ext>
                </a:extLst>
              </p:cNvPr>
              <p:cNvSpPr/>
              <p:nvPr/>
            </p:nvSpPr>
            <p:spPr>
              <a:xfrm>
                <a:off x="-3962400" y="2133600"/>
                <a:ext cx="1335843" cy="582254"/>
              </a:xfrm>
              <a:prstGeom prst="roundRect">
                <a:avLst/>
              </a:prstGeom>
              <a:solidFill>
                <a:srgbClr val="2F7A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93C83B6B-C51B-B14E-978B-DC194962CC9E}"/>
                  </a:ext>
                </a:extLst>
              </p:cNvPr>
              <p:cNvSpPr txBox="1"/>
              <p:nvPr/>
            </p:nvSpPr>
            <p:spPr>
              <a:xfrm>
                <a:off x="-3962400" y="2270838"/>
                <a:ext cx="1712157" cy="299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Burton Hills IV</a:t>
                </a:r>
              </a:p>
            </p:txBody>
          </p:sp>
        </p:grp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8C4C084B-E628-534E-84A7-796368691AC0}"/>
                </a:ext>
              </a:extLst>
            </p:cNvPr>
            <p:cNvCxnSpPr>
              <a:cxnSpLocks/>
              <a:stCxn id="6" idx="1"/>
            </p:cNvCxnSpPr>
            <p:nvPr/>
          </p:nvCxnSpPr>
          <p:spPr>
            <a:xfrm flipH="1" flipV="1">
              <a:off x="2053053" y="7611446"/>
              <a:ext cx="690148" cy="250558"/>
            </a:xfrm>
            <a:prstGeom prst="line">
              <a:avLst/>
            </a:prstGeom>
            <a:ln w="38100">
              <a:solidFill>
                <a:srgbClr val="2F7A77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D2AB2095-CE0E-134F-A4FF-16161CC49D11}"/>
              </a:ext>
            </a:extLst>
          </p:cNvPr>
          <p:cNvSpPr/>
          <p:nvPr/>
        </p:nvSpPr>
        <p:spPr>
          <a:xfrm>
            <a:off x="-1" y="8762999"/>
            <a:ext cx="6882319" cy="25391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latin typeface="Century Gothic" panose="020B0502020202020204" pitchFamily="34" charset="0"/>
              </a:rPr>
              <a:t>102 Woodmont Blvd, - Suite LL-110 - Nashville, TN – 37205 - P. 615.297.7400 -  F. 615.297.7427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3B04D44-676B-F44F-8117-07257128E0D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6850" y="1295400"/>
            <a:ext cx="6464300" cy="34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5440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122</Words>
  <Application>Microsoft Office PowerPoint</Application>
  <PresentationFormat>On-screen Show (4:3)</PresentationFormat>
  <Paragraphs>30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Carrie Robinson</dc:creator>
  <cp:lastModifiedBy>Allison Powers</cp:lastModifiedBy>
  <cp:revision>31</cp:revision>
  <cp:lastPrinted>2019-02-22T21:19:44Z</cp:lastPrinted>
  <dcterms:created xsi:type="dcterms:W3CDTF">2015-10-05T19:54:45Z</dcterms:created>
  <dcterms:modified xsi:type="dcterms:W3CDTF">2019-03-05T17:09:17Z</dcterms:modified>
</cp:coreProperties>
</file>