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3" r:id="rId9"/>
    <p:sldId id="265" r:id="rId10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 userDrawn="1">
          <p15:clr>
            <a:srgbClr val="A4A3A4"/>
          </p15:clr>
        </p15:guide>
        <p15:guide id="2" pos="31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ison Nashville" initials="A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  <a:srgbClr val="1F7C7B"/>
    <a:srgbClr val="0012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6"/>
    <p:restoredTop sz="94651"/>
  </p:normalViewPr>
  <p:slideViewPr>
    <p:cSldViewPr snapToGrid="0" snapToObjects="1" showGuides="1">
      <p:cViewPr varScale="1">
        <p:scale>
          <a:sx n="60" d="100"/>
          <a:sy n="60" d="100"/>
        </p:scale>
        <p:origin x="-1506" y="-84"/>
      </p:cViewPr>
      <p:guideLst>
        <p:guide orient="horz" pos="2448"/>
        <p:guide pos="31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9T21:25:54.680" idx="1">
    <p:pos x="8954" y="3"/>
    <p:text/>
    <p:extLst>
      <p:ext uri="{C676402C-5697-4E1C-873F-D02D1690AC5C}">
        <p15:threadingInfo xmlns=""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9A61D-1876-274F-9B15-5EBFE170A519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91B78-2448-9546-86A0-1177B97F3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76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587D-B183-6A40-8BB1-377B0B880F1C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5B2F-56E5-C845-85D4-31861C450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587D-B183-6A40-8BB1-377B0B880F1C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5B2F-56E5-C845-85D4-31861C450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587D-B183-6A40-8BB1-377B0B880F1C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5B2F-56E5-C845-85D4-31861C450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587D-B183-6A40-8BB1-377B0B880F1C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5B2F-56E5-C845-85D4-31861C450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587D-B183-6A40-8BB1-377B0B880F1C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5B2F-56E5-C845-85D4-31861C450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587D-B183-6A40-8BB1-377B0B880F1C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5B2F-56E5-C845-85D4-31861C450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587D-B183-6A40-8BB1-377B0B880F1C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5B2F-56E5-C845-85D4-31861C450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587D-B183-6A40-8BB1-377B0B880F1C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5B2F-56E5-C845-85D4-31861C450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587D-B183-6A40-8BB1-377B0B880F1C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5B2F-56E5-C845-85D4-31861C450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587D-B183-6A40-8BB1-377B0B880F1C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5B2F-56E5-C845-85D4-31861C450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587D-B183-6A40-8BB1-377B0B880F1C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5B2F-56E5-C845-85D4-31861C450E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2587D-B183-6A40-8BB1-377B0B880F1C}" type="datetimeFigureOut">
              <a:rPr lang="en-US" smtClean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5B2F-56E5-C845-85D4-31861C450E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166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jpe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tiff"/><Relationship Id="rId17" Type="http://schemas.openxmlformats.org/officeDocument/2006/relationships/image" Target="../media/image20.gif"/><Relationship Id="rId25" Type="http://schemas.openxmlformats.org/officeDocument/2006/relationships/image" Target="../media/image28.jpeg"/><Relationship Id="rId2" Type="http://schemas.openxmlformats.org/officeDocument/2006/relationships/image" Target="../media/image1.jpeg"/><Relationship Id="rId16" Type="http://schemas.openxmlformats.org/officeDocument/2006/relationships/image" Target="../media/image19.jpeg"/><Relationship Id="rId20" Type="http://schemas.openxmlformats.org/officeDocument/2006/relationships/image" Target="../media/image23.tiff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10" Type="http://schemas.openxmlformats.org/officeDocument/2006/relationships/image" Target="../media/image13.gif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tiff"/><Relationship Id="rId27" Type="http://schemas.openxmlformats.org/officeDocument/2006/relationships/image" Target="../media/image30.tiff"/><Relationship Id="rId30" Type="http://schemas.openxmlformats.org/officeDocument/2006/relationships/image" Target="../media/image3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21920" y="6862356"/>
            <a:ext cx="10302240" cy="967740"/>
            <a:chOff x="-121920" y="6862356"/>
            <a:chExt cx="10302240" cy="967740"/>
          </a:xfrm>
        </p:grpSpPr>
        <p:pic>
          <p:nvPicPr>
            <p:cNvPr id="4" name="Picture 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4703" y="7181190"/>
              <a:ext cx="1556056" cy="33007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-121920" y="6862356"/>
              <a:ext cx="10302240" cy="967740"/>
            </a:xfrm>
            <a:prstGeom prst="rect">
              <a:avLst/>
            </a:prstGeom>
            <a:solidFill>
              <a:schemeClr val="bg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205804" y="1965737"/>
            <a:ext cx="4684956" cy="4697954"/>
          </a:xfrm>
          <a:prstGeom prst="rect">
            <a:avLst/>
          </a:prstGeom>
          <a:solidFill>
            <a:srgbClr val="1F7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243840" y="0"/>
            <a:ext cx="5311140" cy="461665"/>
          </a:xfrm>
          <a:prstGeom prst="rect">
            <a:avLst/>
          </a:prstGeom>
          <a:solidFill>
            <a:srgbClr val="1F7C7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Retail For Lease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8962" y="5636866"/>
            <a:ext cx="452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1,700 – 7,350 SF Available January 2019</a:t>
            </a:r>
          </a:p>
          <a:p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8962" y="3045887"/>
            <a:ext cx="435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CVS Anchored Shopping Center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2645 Franklin Pike, Nashville, TN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8962" y="4335654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Soon to be Under Renovation 	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72012" y="4244142"/>
            <a:ext cx="15876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72012" y="4851575"/>
            <a:ext cx="15876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8668"/>
            <a:ext cx="10058400" cy="15958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74220" y="4929487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Dynamic Franklin Pike Corridor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577270" y="5445408"/>
            <a:ext cx="15876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243840" y="6804660"/>
            <a:ext cx="10302240" cy="0"/>
          </a:xfrm>
          <a:prstGeom prst="line">
            <a:avLst/>
          </a:prstGeom>
          <a:ln w="155575">
            <a:solidFill>
              <a:srgbClr val="2B7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553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281855" y="-218748"/>
            <a:ext cx="7363087" cy="66195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07278" y="1954307"/>
            <a:ext cx="4983481" cy="4697954"/>
          </a:xfrm>
          <a:prstGeom prst="rect">
            <a:avLst/>
          </a:prstGeom>
          <a:solidFill>
            <a:srgbClr val="1F7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243840" y="0"/>
            <a:ext cx="5311140" cy="461665"/>
          </a:xfrm>
          <a:prstGeom prst="rect">
            <a:avLst/>
          </a:prstGeom>
          <a:solidFill>
            <a:srgbClr val="1F7C7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7300" y="1948974"/>
            <a:ext cx="4220135" cy="513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Located at the corner of Gale Lane &amp; Franklin Pike at I-440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17,000 square foot shopping center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1,700 - 7,350 SF available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23,055 AADT on Franklin Pike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CVS anchor tenant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Exceptional visibility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Multiple access points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Signalized intersection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Abundant parking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2" descr="mage result for cvs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479" y="2651924"/>
            <a:ext cx="626155" cy="161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57773" y="2732745"/>
            <a:ext cx="1386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F7C7B"/>
                </a:solidFill>
              </a:rPr>
              <a:t>Available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121920" y="6862356"/>
            <a:ext cx="10302240" cy="967740"/>
            <a:chOff x="-121920" y="6862356"/>
            <a:chExt cx="10302240" cy="967740"/>
          </a:xfrm>
        </p:grpSpPr>
        <p:pic>
          <p:nvPicPr>
            <p:cNvPr id="20" name="Picture 19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4703" y="7181190"/>
              <a:ext cx="1556056" cy="33007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-121920" y="6862356"/>
              <a:ext cx="10302240" cy="967740"/>
            </a:xfrm>
            <a:prstGeom prst="rect">
              <a:avLst/>
            </a:prstGeom>
            <a:solidFill>
              <a:schemeClr val="bg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-243840" y="6804660"/>
            <a:ext cx="10302240" cy="0"/>
          </a:xfrm>
          <a:prstGeom prst="line">
            <a:avLst/>
          </a:prstGeom>
          <a:ln w="155575">
            <a:solidFill>
              <a:srgbClr val="2B7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661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2786" y="-547001"/>
            <a:ext cx="10058400" cy="777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43840" y="0"/>
            <a:ext cx="5311140" cy="461665"/>
          </a:xfrm>
          <a:prstGeom prst="rect">
            <a:avLst/>
          </a:prstGeom>
          <a:solidFill>
            <a:srgbClr val="1F7C7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Shopping Center Details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56542" y="2444410"/>
            <a:ext cx="1371600" cy="43539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04737" y="2478188"/>
            <a:ext cx="1392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Property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189284" y="2892941"/>
            <a:ext cx="549465" cy="853541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907278" y="1954307"/>
            <a:ext cx="4983481" cy="4697954"/>
          </a:xfrm>
          <a:prstGeom prst="rect">
            <a:avLst/>
          </a:prstGeom>
          <a:solidFill>
            <a:srgbClr val="1F7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48309" y="2098418"/>
            <a:ext cx="2438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ADDRESS: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TOTAL SF: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AVAILABLE SF: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YEAR BUILT: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TRAFFIC COUNTS: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ACCESS TO CENTER: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3047" y="1970226"/>
            <a:ext cx="29489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2645 Franklin Pike</a:t>
            </a:r>
          </a:p>
          <a:p>
            <a:r>
              <a:rPr lang="en-US" sz="1600" dirty="0">
                <a:solidFill>
                  <a:schemeClr val="bg1"/>
                </a:solidFill>
              </a:rPr>
              <a:t>Nashville, TN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17,000 SF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1,700 SF – 7,350 SF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1988 / 2019 Renovated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23,055 AADT along Franklin Pike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Two access points off Franklin Pike; additional access via Gale Lane and Berry Road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048309" y="2710231"/>
            <a:ext cx="45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48309" y="3366415"/>
            <a:ext cx="45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48309" y="4820531"/>
            <a:ext cx="45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67300" y="5503584"/>
            <a:ext cx="45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48309" y="4070753"/>
            <a:ext cx="457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-121920" y="6862356"/>
            <a:ext cx="10302240" cy="967740"/>
            <a:chOff x="-121920" y="6862356"/>
            <a:chExt cx="10302240" cy="967740"/>
          </a:xfrm>
        </p:grpSpPr>
        <p:pic>
          <p:nvPicPr>
            <p:cNvPr id="36" name="Picture 3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4703" y="7181190"/>
              <a:ext cx="1556056" cy="330072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-121920" y="6862356"/>
              <a:ext cx="10302240" cy="967740"/>
            </a:xfrm>
            <a:prstGeom prst="rect">
              <a:avLst/>
            </a:prstGeom>
            <a:solidFill>
              <a:schemeClr val="bg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-243840" y="6804660"/>
            <a:ext cx="10302240" cy="0"/>
          </a:xfrm>
          <a:prstGeom prst="line">
            <a:avLst/>
          </a:prstGeom>
          <a:ln w="155575">
            <a:solidFill>
              <a:srgbClr val="2B7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698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3840" y="0"/>
            <a:ext cx="5311140" cy="461665"/>
          </a:xfrm>
          <a:prstGeom prst="rect">
            <a:avLst/>
          </a:prstGeom>
          <a:solidFill>
            <a:srgbClr val="1F7C7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Location</a:t>
            </a:r>
          </a:p>
        </p:txBody>
      </p:sp>
      <p:sp>
        <p:nvSpPr>
          <p:cNvPr id="28" name="AutoShape 2" descr="mage result for xfinity logo"/>
          <p:cNvSpPr>
            <a:spLocks noChangeAspect="1" noChangeArrowheads="1"/>
          </p:cNvSpPr>
          <p:nvPr/>
        </p:nvSpPr>
        <p:spPr bwMode="auto">
          <a:xfrm>
            <a:off x="0" y="0"/>
            <a:ext cx="1438275" cy="1152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10" descr="ata:image/jpeg;base64,/9j/4AAQSkZJRgABAQAAAQABAAD/2wCEAAkGBxMSEA0QEBARDxAQEBAPDhANDxAQEBAQFRIWFhcRE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-121920" y="6862356"/>
            <a:ext cx="10302240" cy="967740"/>
            <a:chOff x="-121920" y="6862356"/>
            <a:chExt cx="10302240" cy="967740"/>
          </a:xfrm>
        </p:grpSpPr>
        <p:pic>
          <p:nvPicPr>
            <p:cNvPr id="41" name="Picture 40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4703" y="7181190"/>
              <a:ext cx="1556056" cy="330072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-121920" y="6862356"/>
              <a:ext cx="10302240" cy="967740"/>
            </a:xfrm>
            <a:prstGeom prst="rect">
              <a:avLst/>
            </a:prstGeom>
            <a:solidFill>
              <a:schemeClr val="bg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05" name="Group 2104"/>
          <p:cNvGrpSpPr/>
          <p:nvPr/>
        </p:nvGrpSpPr>
        <p:grpSpPr>
          <a:xfrm>
            <a:off x="152399" y="801068"/>
            <a:ext cx="9738359" cy="5312731"/>
            <a:chOff x="114300" y="801069"/>
            <a:chExt cx="9906000" cy="4779316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300" y="801069"/>
              <a:ext cx="9906000" cy="4779316"/>
            </a:xfrm>
            <a:prstGeom prst="rect">
              <a:avLst/>
            </a:prstGeom>
          </p:spPr>
        </p:pic>
        <p:sp>
          <p:nvSpPr>
            <p:cNvPr id="45" name="Rounded Rectangle 44"/>
            <p:cNvSpPr/>
            <p:nvPr/>
          </p:nvSpPr>
          <p:spPr>
            <a:xfrm>
              <a:off x="918009" y="1553383"/>
              <a:ext cx="1133475" cy="22078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52805" y="1525297"/>
              <a:ext cx="2449250" cy="669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The Property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 flipV="1">
              <a:off x="1421195" y="1774167"/>
              <a:ext cx="438484" cy="791348"/>
            </a:xfrm>
            <a:prstGeom prst="line">
              <a:avLst/>
            </a:prstGeom>
            <a:ln w="38100" cap="rnd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5692" y="1589925"/>
              <a:ext cx="454373" cy="37858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6931" y="2360162"/>
              <a:ext cx="220012" cy="30092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3181" y="2085094"/>
              <a:ext cx="297097" cy="29709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3720" y="2767856"/>
              <a:ext cx="244605" cy="19383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6079" y="2500987"/>
              <a:ext cx="267865" cy="15442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9167" y="2942740"/>
              <a:ext cx="350720" cy="19406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7702" y="2385029"/>
              <a:ext cx="618021" cy="127628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6450" y="2797830"/>
              <a:ext cx="404694" cy="17390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2060" y="3002469"/>
              <a:ext cx="630620" cy="24288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1097" y="2831347"/>
              <a:ext cx="659524" cy="163759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3238" y="2549415"/>
              <a:ext cx="452859" cy="13345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4062" y="2553949"/>
              <a:ext cx="432407" cy="214177"/>
            </a:xfrm>
            <a:prstGeom prst="rect">
              <a:avLst/>
            </a:prstGeom>
          </p:spPr>
        </p:pic>
        <p:pic>
          <p:nvPicPr>
            <p:cNvPr id="2048" name="Picture 2047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2771" y="2273953"/>
              <a:ext cx="448418" cy="301127"/>
            </a:xfrm>
            <a:prstGeom prst="rect">
              <a:avLst/>
            </a:prstGeom>
          </p:spPr>
        </p:pic>
        <p:pic>
          <p:nvPicPr>
            <p:cNvPr id="2049" name="Picture 2048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2692" y="3026090"/>
              <a:ext cx="525704" cy="130932"/>
            </a:xfrm>
            <a:prstGeom prst="rect">
              <a:avLst/>
            </a:prstGeom>
          </p:spPr>
        </p:pic>
        <p:pic>
          <p:nvPicPr>
            <p:cNvPr id="2050" name="Picture 2049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7821" y="2824406"/>
              <a:ext cx="383627" cy="188816"/>
            </a:xfrm>
            <a:prstGeom prst="rect">
              <a:avLst/>
            </a:prstGeom>
          </p:spPr>
        </p:pic>
        <p:pic>
          <p:nvPicPr>
            <p:cNvPr id="2051" name="Picture 2050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9634" y="3025815"/>
              <a:ext cx="382144" cy="124961"/>
            </a:xfrm>
            <a:prstGeom prst="rect">
              <a:avLst/>
            </a:prstGeom>
          </p:spPr>
        </p:pic>
        <p:pic>
          <p:nvPicPr>
            <p:cNvPr id="2052" name="Picture 2051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6322" y="2553758"/>
              <a:ext cx="391765" cy="225039"/>
            </a:xfrm>
            <a:prstGeom prst="rect">
              <a:avLst/>
            </a:prstGeom>
          </p:spPr>
        </p:pic>
        <p:sp>
          <p:nvSpPr>
            <p:cNvPr id="72" name="Rounded Rectangle 71"/>
            <p:cNvSpPr/>
            <p:nvPr/>
          </p:nvSpPr>
          <p:spPr>
            <a:xfrm>
              <a:off x="6420149" y="2423617"/>
              <a:ext cx="694759" cy="297183"/>
            </a:xfrm>
            <a:prstGeom prst="roundRect">
              <a:avLst/>
            </a:prstGeom>
            <a:solidFill>
              <a:srgbClr val="001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The Smiling Elephant</a:t>
              </a:r>
            </a:p>
          </p:txBody>
        </p:sp>
        <p:sp>
          <p:nvSpPr>
            <p:cNvPr id="2055" name="Rounded Rectangle 2054"/>
            <p:cNvSpPr/>
            <p:nvPr/>
          </p:nvSpPr>
          <p:spPr>
            <a:xfrm>
              <a:off x="5373908" y="3948372"/>
              <a:ext cx="945932" cy="407736"/>
            </a:xfrm>
            <a:prstGeom prst="roundRect">
              <a:avLst/>
            </a:prstGeom>
            <a:solidFill>
              <a:srgbClr val="1F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Octave </a:t>
              </a:r>
            </a:p>
            <a:p>
              <a:pPr algn="ctr"/>
              <a:r>
                <a:rPr lang="en-US" sz="1100" dirty="0"/>
                <a:t>321 Units</a:t>
              </a:r>
            </a:p>
          </p:txBody>
        </p:sp>
        <p:cxnSp>
          <p:nvCxnSpPr>
            <p:cNvPr id="2057" name="Straight Connector 2056"/>
            <p:cNvCxnSpPr/>
            <p:nvPr/>
          </p:nvCxnSpPr>
          <p:spPr>
            <a:xfrm flipH="1" flipV="1">
              <a:off x="5686098" y="3025818"/>
              <a:ext cx="13634" cy="922555"/>
            </a:xfrm>
            <a:prstGeom prst="line">
              <a:avLst/>
            </a:prstGeom>
            <a:ln w="31750" cap="rnd" cmpd="sng">
              <a:solidFill>
                <a:srgbClr val="1F7C7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5395420" y="1700709"/>
              <a:ext cx="1072055" cy="378372"/>
            </a:xfrm>
            <a:prstGeom prst="roundRect">
              <a:avLst/>
            </a:prstGeom>
            <a:solidFill>
              <a:srgbClr val="1F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IMT 8 South</a:t>
              </a:r>
            </a:p>
            <a:p>
              <a:pPr algn="ctr"/>
              <a:r>
                <a:rPr lang="en-US" sz="1100" dirty="0"/>
                <a:t>330 Units</a:t>
              </a:r>
            </a:p>
          </p:txBody>
        </p:sp>
        <p:cxnSp>
          <p:nvCxnSpPr>
            <p:cNvPr id="80" name="Straight Connector 79"/>
            <p:cNvCxnSpPr>
              <a:stCxn id="86" idx="2"/>
            </p:cNvCxnSpPr>
            <p:nvPr/>
          </p:nvCxnSpPr>
          <p:spPr>
            <a:xfrm>
              <a:off x="4778720" y="1899602"/>
              <a:ext cx="400936" cy="589429"/>
            </a:xfrm>
            <a:prstGeom prst="line">
              <a:avLst/>
            </a:prstGeom>
            <a:ln w="31750" cap="rnd" cmpd="sng">
              <a:solidFill>
                <a:srgbClr val="1F7C7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5201778" y="2079081"/>
              <a:ext cx="284621" cy="275438"/>
            </a:xfrm>
            <a:prstGeom prst="line">
              <a:avLst/>
            </a:prstGeom>
            <a:ln w="31750" cap="rnd" cmpd="sng">
              <a:solidFill>
                <a:srgbClr val="1F7C7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ounded Rectangle 85"/>
            <p:cNvSpPr/>
            <p:nvPr/>
          </p:nvSpPr>
          <p:spPr>
            <a:xfrm>
              <a:off x="4242692" y="1521230"/>
              <a:ext cx="1072055" cy="378372"/>
            </a:xfrm>
            <a:prstGeom prst="roundRect">
              <a:avLst/>
            </a:prstGeom>
            <a:solidFill>
              <a:srgbClr val="1F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Eighth South</a:t>
              </a:r>
            </a:p>
            <a:p>
              <a:pPr algn="ctr"/>
              <a:r>
                <a:rPr lang="en-US" sz="1100" dirty="0"/>
                <a:t>52 Units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 flipH="1" flipV="1">
              <a:off x="6464866" y="2971617"/>
              <a:ext cx="15145" cy="325355"/>
            </a:xfrm>
            <a:prstGeom prst="line">
              <a:avLst/>
            </a:prstGeom>
            <a:ln w="31750" cap="rnd" cmpd="sng">
              <a:solidFill>
                <a:srgbClr val="1F7C7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5" name="Picture 2074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8594" y="2448843"/>
              <a:ext cx="395006" cy="290481"/>
            </a:xfrm>
            <a:prstGeom prst="rect">
              <a:avLst/>
            </a:prstGeom>
          </p:spPr>
        </p:pic>
        <p:pic>
          <p:nvPicPr>
            <p:cNvPr id="2076" name="Picture 2075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8732" y="2885221"/>
              <a:ext cx="519089" cy="372177"/>
            </a:xfrm>
            <a:prstGeom prst="rect">
              <a:avLst/>
            </a:prstGeom>
          </p:spPr>
        </p:pic>
        <p:sp>
          <p:nvSpPr>
            <p:cNvPr id="92" name="Rounded Rectangle 91"/>
            <p:cNvSpPr/>
            <p:nvPr/>
          </p:nvSpPr>
          <p:spPr>
            <a:xfrm>
              <a:off x="6007648" y="3257398"/>
              <a:ext cx="1519974" cy="536834"/>
            </a:xfrm>
            <a:prstGeom prst="roundRect">
              <a:avLst/>
            </a:prstGeom>
            <a:solidFill>
              <a:srgbClr val="1F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23Hundred @ Berry </a:t>
              </a:r>
              <a:r>
                <a:rPr lang="en-US" sz="1100" dirty="0"/>
                <a:t>Hill</a:t>
              </a:r>
            </a:p>
            <a:p>
              <a:pPr algn="ctr"/>
              <a:r>
                <a:rPr lang="en-US" sz="1100" dirty="0"/>
                <a:t>266 Units</a:t>
              </a:r>
            </a:p>
          </p:txBody>
        </p:sp>
        <p:pic>
          <p:nvPicPr>
            <p:cNvPr id="2079" name="Picture 2078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6125" y="2937070"/>
              <a:ext cx="418021" cy="307942"/>
            </a:xfrm>
            <a:prstGeom prst="rect">
              <a:avLst/>
            </a:prstGeom>
          </p:spPr>
        </p:pic>
        <p:pic>
          <p:nvPicPr>
            <p:cNvPr id="2084" name="Picture 2083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7165" y="2940952"/>
              <a:ext cx="980827" cy="250999"/>
            </a:xfrm>
            <a:prstGeom prst="rect">
              <a:avLst/>
            </a:prstGeom>
          </p:spPr>
        </p:pic>
        <p:pic>
          <p:nvPicPr>
            <p:cNvPr id="2085" name="Picture 2084"/>
            <p:cNvPicPr>
              <a:picLocks noChangeAspect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07159" y="3230340"/>
              <a:ext cx="515782" cy="147145"/>
            </a:xfrm>
            <a:prstGeom prst="rect">
              <a:avLst/>
            </a:prstGeom>
          </p:spPr>
        </p:pic>
        <p:pic>
          <p:nvPicPr>
            <p:cNvPr id="2086" name="Picture 2085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2766" y="2430428"/>
              <a:ext cx="385124" cy="383996"/>
            </a:xfrm>
            <a:prstGeom prst="rect">
              <a:avLst/>
            </a:prstGeom>
          </p:spPr>
        </p:pic>
        <p:pic>
          <p:nvPicPr>
            <p:cNvPr id="2087" name="Picture 2086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1940" y="3230340"/>
              <a:ext cx="500832" cy="500832"/>
            </a:xfrm>
            <a:prstGeom prst="rect">
              <a:avLst/>
            </a:prstGeom>
          </p:spPr>
        </p:pic>
        <p:pic>
          <p:nvPicPr>
            <p:cNvPr id="2088" name="Picture 2087"/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3166" y="2682865"/>
              <a:ext cx="430780" cy="185101"/>
            </a:xfrm>
            <a:prstGeom prst="rect">
              <a:avLst/>
            </a:prstGeom>
          </p:spPr>
        </p:pic>
        <p:pic>
          <p:nvPicPr>
            <p:cNvPr id="2089" name="Picture 2088"/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4921" y="2395776"/>
              <a:ext cx="365567" cy="339477"/>
            </a:xfrm>
            <a:prstGeom prst="rect">
              <a:avLst/>
            </a:prstGeom>
          </p:spPr>
        </p:pic>
        <p:cxnSp>
          <p:nvCxnSpPr>
            <p:cNvPr id="116" name="Straight Connector 115"/>
            <p:cNvCxnSpPr>
              <a:stCxn id="117" idx="0"/>
            </p:cNvCxnSpPr>
            <p:nvPr/>
          </p:nvCxnSpPr>
          <p:spPr>
            <a:xfrm flipV="1">
              <a:off x="1037732" y="2314044"/>
              <a:ext cx="447014" cy="732228"/>
            </a:xfrm>
            <a:prstGeom prst="line">
              <a:avLst/>
            </a:prstGeom>
            <a:ln w="31750" cap="rnd" cmpd="sng">
              <a:solidFill>
                <a:srgbClr val="1F7C7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ounded Rectangle 116"/>
            <p:cNvSpPr/>
            <p:nvPr/>
          </p:nvSpPr>
          <p:spPr>
            <a:xfrm>
              <a:off x="501704" y="3046272"/>
              <a:ext cx="1072055" cy="378372"/>
            </a:xfrm>
            <a:prstGeom prst="roundRect">
              <a:avLst/>
            </a:prstGeom>
            <a:solidFill>
              <a:srgbClr val="1F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Gale Lofts</a:t>
              </a:r>
            </a:p>
            <a:p>
              <a:pPr algn="ctr"/>
              <a:r>
                <a:rPr lang="en-US" sz="1100" dirty="0"/>
                <a:t>95 Units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2684211" y="3025815"/>
              <a:ext cx="412732" cy="636383"/>
            </a:xfrm>
            <a:prstGeom prst="line">
              <a:avLst/>
            </a:prstGeom>
            <a:ln w="31750" cap="rnd" cmpd="sng">
              <a:solidFill>
                <a:srgbClr val="1F7C7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ounded Rectangle 122"/>
            <p:cNvSpPr/>
            <p:nvPr/>
          </p:nvSpPr>
          <p:spPr>
            <a:xfrm>
              <a:off x="2148183" y="3662195"/>
              <a:ext cx="1072055" cy="542671"/>
            </a:xfrm>
            <a:prstGeom prst="roundRect">
              <a:avLst/>
            </a:prstGeom>
            <a:solidFill>
              <a:srgbClr val="1F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The Melrose Phase II</a:t>
              </a:r>
            </a:p>
            <a:p>
              <a:pPr algn="ctr"/>
              <a:r>
                <a:rPr lang="en-US" sz="1100" dirty="0"/>
                <a:t>138 Units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r="12659" b="9808"/>
            <a:stretch/>
          </p:blipFill>
          <p:spPr>
            <a:xfrm>
              <a:off x="2921894" y="2799077"/>
              <a:ext cx="478256" cy="140593"/>
            </a:xfrm>
            <a:prstGeom prst="rect">
              <a:avLst/>
            </a:prstGeom>
          </p:spPr>
        </p:pic>
        <p:cxnSp>
          <p:nvCxnSpPr>
            <p:cNvPr id="127" name="Straight Connector 126"/>
            <p:cNvCxnSpPr/>
            <p:nvPr/>
          </p:nvCxnSpPr>
          <p:spPr>
            <a:xfrm flipV="1">
              <a:off x="3973086" y="3214717"/>
              <a:ext cx="149685" cy="461534"/>
            </a:xfrm>
            <a:prstGeom prst="line">
              <a:avLst/>
            </a:prstGeom>
            <a:ln w="31750" cap="rnd" cmpd="sng">
              <a:solidFill>
                <a:srgbClr val="1F7C7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ounded Rectangle 127"/>
            <p:cNvSpPr/>
            <p:nvPr/>
          </p:nvSpPr>
          <p:spPr>
            <a:xfrm>
              <a:off x="3437058" y="3676247"/>
              <a:ext cx="1072055" cy="542671"/>
            </a:xfrm>
            <a:prstGeom prst="roundRect">
              <a:avLst/>
            </a:prstGeom>
            <a:solidFill>
              <a:srgbClr val="1F7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The Melrose Phase I</a:t>
              </a:r>
            </a:p>
            <a:p>
              <a:pPr algn="ctr"/>
              <a:r>
                <a:rPr lang="en-US" sz="1100" dirty="0"/>
                <a:t>220 Units</a:t>
              </a:r>
            </a:p>
          </p:txBody>
        </p:sp>
        <p:sp>
          <p:nvSpPr>
            <p:cNvPr id="2101" name="TextBox 2100"/>
            <p:cNvSpPr txBox="1"/>
            <p:nvPr/>
          </p:nvSpPr>
          <p:spPr>
            <a:xfrm>
              <a:off x="5699732" y="2670361"/>
              <a:ext cx="1886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8</a:t>
              </a:r>
              <a:r>
                <a:rPr lang="en-US" sz="1400" b="1" baseline="30000" dirty="0"/>
                <a:t>th</a:t>
              </a:r>
              <a:r>
                <a:rPr lang="en-US" sz="1400" b="1" dirty="0"/>
                <a:t> Ave. South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 rot="17158150">
              <a:off x="8280356" y="2970023"/>
              <a:ext cx="1886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Wedgewood Ave.</a:t>
              </a:r>
              <a:endParaRPr lang="en-US" sz="1400" b="1" dirty="0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-243840" y="6804660"/>
            <a:ext cx="10302240" cy="0"/>
          </a:xfrm>
          <a:prstGeom prst="line">
            <a:avLst/>
          </a:prstGeom>
          <a:ln w="155575">
            <a:solidFill>
              <a:srgbClr val="2B7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553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3840" y="0"/>
            <a:ext cx="5311140" cy="461665"/>
          </a:xfrm>
          <a:prstGeom prst="rect">
            <a:avLst/>
          </a:prstGeom>
          <a:solidFill>
            <a:srgbClr val="1F7C7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Availability</a:t>
            </a:r>
          </a:p>
        </p:txBody>
      </p:sp>
      <p:cxnSp>
        <p:nvCxnSpPr>
          <p:cNvPr id="14" name="Straight Connector 13"/>
          <p:cNvCxnSpPr>
            <a:stCxn id="12" idx="8"/>
            <a:endCxn id="12" idx="4"/>
          </p:cNvCxnSpPr>
          <p:nvPr/>
        </p:nvCxnSpPr>
        <p:spPr>
          <a:xfrm>
            <a:off x="3587190" y="3629922"/>
            <a:ext cx="15240" cy="23926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69670" y="993402"/>
            <a:ext cx="8412480" cy="5273040"/>
          </a:xfrm>
          <a:custGeom>
            <a:avLst/>
            <a:gdLst>
              <a:gd name="connsiteX0" fmla="*/ 0 w 8412480"/>
              <a:gd name="connsiteY0" fmla="*/ 15240 h 5273040"/>
              <a:gd name="connsiteX1" fmla="*/ 15240 w 8412480"/>
              <a:gd name="connsiteY1" fmla="*/ 4754880 h 5273040"/>
              <a:gd name="connsiteX2" fmla="*/ 487680 w 8412480"/>
              <a:gd name="connsiteY2" fmla="*/ 5273040 h 5273040"/>
              <a:gd name="connsiteX3" fmla="*/ 3048000 w 8412480"/>
              <a:gd name="connsiteY3" fmla="*/ 5257800 h 5273040"/>
              <a:gd name="connsiteX4" fmla="*/ 3032760 w 8412480"/>
              <a:gd name="connsiteY4" fmla="*/ 5029200 h 5273040"/>
              <a:gd name="connsiteX5" fmla="*/ 8412480 w 8412480"/>
              <a:gd name="connsiteY5" fmla="*/ 5029200 h 5273040"/>
              <a:gd name="connsiteX6" fmla="*/ 8412480 w 8412480"/>
              <a:gd name="connsiteY6" fmla="*/ 3764280 h 5273040"/>
              <a:gd name="connsiteX7" fmla="*/ 7178040 w 8412480"/>
              <a:gd name="connsiteY7" fmla="*/ 2636520 h 5273040"/>
              <a:gd name="connsiteX8" fmla="*/ 3017520 w 8412480"/>
              <a:gd name="connsiteY8" fmla="*/ 2636520 h 5273040"/>
              <a:gd name="connsiteX9" fmla="*/ 3017520 w 8412480"/>
              <a:gd name="connsiteY9" fmla="*/ 0 h 5273040"/>
              <a:gd name="connsiteX10" fmla="*/ 0 w 8412480"/>
              <a:gd name="connsiteY10" fmla="*/ 15240 h 527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12480" h="5273040">
                <a:moveTo>
                  <a:pt x="0" y="15240"/>
                </a:moveTo>
                <a:lnTo>
                  <a:pt x="15240" y="4754880"/>
                </a:lnTo>
                <a:lnTo>
                  <a:pt x="487680" y="5273040"/>
                </a:lnTo>
                <a:lnTo>
                  <a:pt x="3048000" y="5257800"/>
                </a:lnTo>
                <a:lnTo>
                  <a:pt x="3032760" y="5029200"/>
                </a:lnTo>
                <a:lnTo>
                  <a:pt x="8412480" y="5029200"/>
                </a:lnTo>
                <a:lnTo>
                  <a:pt x="8412480" y="3764280"/>
                </a:lnTo>
                <a:lnTo>
                  <a:pt x="7178040" y="2636520"/>
                </a:lnTo>
                <a:lnTo>
                  <a:pt x="3017520" y="2636520"/>
                </a:lnTo>
                <a:lnTo>
                  <a:pt x="3017520" y="0"/>
                </a:lnTo>
                <a:lnTo>
                  <a:pt x="0" y="1524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3587190" y="3598392"/>
            <a:ext cx="5394960" cy="2423160"/>
          </a:xfrm>
          <a:custGeom>
            <a:avLst/>
            <a:gdLst>
              <a:gd name="connsiteX0" fmla="*/ 0 w 5349240"/>
              <a:gd name="connsiteY0" fmla="*/ 0 h 2423160"/>
              <a:gd name="connsiteX1" fmla="*/ 0 w 5349240"/>
              <a:gd name="connsiteY1" fmla="*/ 2423160 h 2423160"/>
              <a:gd name="connsiteX2" fmla="*/ 5349240 w 5349240"/>
              <a:gd name="connsiteY2" fmla="*/ 2423160 h 2423160"/>
              <a:gd name="connsiteX3" fmla="*/ 5349240 w 5349240"/>
              <a:gd name="connsiteY3" fmla="*/ 1112520 h 2423160"/>
              <a:gd name="connsiteX4" fmla="*/ 4130040 w 5349240"/>
              <a:gd name="connsiteY4" fmla="*/ 15240 h 2423160"/>
              <a:gd name="connsiteX5" fmla="*/ 0 w 5349240"/>
              <a:gd name="connsiteY5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49240" h="2423160">
                <a:moveTo>
                  <a:pt x="0" y="0"/>
                </a:moveTo>
                <a:lnTo>
                  <a:pt x="0" y="2423160"/>
                </a:lnTo>
                <a:lnTo>
                  <a:pt x="5349240" y="2423160"/>
                </a:lnTo>
                <a:lnTo>
                  <a:pt x="5349240" y="1112520"/>
                </a:lnTo>
                <a:lnTo>
                  <a:pt x="4130040" y="152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857950" y="3617660"/>
            <a:ext cx="15240" cy="23926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72450" y="3612929"/>
            <a:ext cx="15240" cy="23926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age result for cvs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516" y="2015346"/>
            <a:ext cx="1092349" cy="281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055820" y="4422898"/>
            <a:ext cx="1386840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7C7B"/>
                </a:solidFill>
              </a:rPr>
              <a:t>3,300 SF</a:t>
            </a:r>
          </a:p>
          <a:p>
            <a:pPr algn="ctr"/>
            <a:r>
              <a:rPr lang="en-US" b="1" dirty="0">
                <a:solidFill>
                  <a:srgbClr val="1F7C7B"/>
                </a:solidFill>
              </a:rPr>
              <a:t>Available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21780" y="4422898"/>
            <a:ext cx="1386840" cy="70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7C7B"/>
                </a:solidFill>
              </a:rPr>
              <a:t>2,350 SF</a:t>
            </a:r>
          </a:p>
          <a:p>
            <a:pPr algn="ctr"/>
            <a:r>
              <a:rPr lang="en-US" b="1" dirty="0">
                <a:solidFill>
                  <a:srgbClr val="1F7C7B"/>
                </a:solidFill>
              </a:rPr>
              <a:t>Available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1970" y="4422898"/>
            <a:ext cx="1386840" cy="1327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F7C7B"/>
                </a:solidFill>
              </a:rPr>
              <a:t>1,700 SF</a:t>
            </a:r>
          </a:p>
          <a:p>
            <a:pPr algn="ctr"/>
            <a:r>
              <a:rPr lang="en-US" b="1" dirty="0">
                <a:solidFill>
                  <a:srgbClr val="1F7C7B"/>
                </a:solidFill>
              </a:rPr>
              <a:t>Available</a:t>
            </a:r>
          </a:p>
          <a:p>
            <a:pPr algn="ctr"/>
            <a:r>
              <a:rPr lang="en-US" b="1" dirty="0">
                <a:solidFill>
                  <a:srgbClr val="1F7C7B"/>
                </a:solidFill>
              </a:rPr>
              <a:t>w/drive-thru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7330" y="2156342"/>
            <a:ext cx="316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7C7B"/>
                </a:solidFill>
              </a:rPr>
              <a:t>Suites can be combined for a total of 7,350 SF</a:t>
            </a:r>
          </a:p>
        </p:txBody>
      </p:sp>
      <p:sp>
        <p:nvSpPr>
          <p:cNvPr id="2" name="Rectangle 1"/>
          <p:cNvSpPr/>
          <p:nvPr/>
        </p:nvSpPr>
        <p:spPr>
          <a:xfrm>
            <a:off x="8982149" y="4866290"/>
            <a:ext cx="750429" cy="399393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6858" y="4950373"/>
            <a:ext cx="7572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/>
              <a:t>Drive-thru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121920" y="6862356"/>
            <a:ext cx="10302240" cy="967740"/>
            <a:chOff x="-121920" y="6862356"/>
            <a:chExt cx="10302240" cy="967740"/>
          </a:xfrm>
        </p:grpSpPr>
        <p:pic>
          <p:nvPicPr>
            <p:cNvPr id="21" name="Picture 2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4703" y="7181190"/>
              <a:ext cx="1556056" cy="33007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-121920" y="6862356"/>
              <a:ext cx="10302240" cy="967740"/>
            </a:xfrm>
            <a:prstGeom prst="rect">
              <a:avLst/>
            </a:prstGeom>
            <a:solidFill>
              <a:schemeClr val="bg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-243840" y="6804660"/>
            <a:ext cx="10302240" cy="0"/>
          </a:xfrm>
          <a:prstGeom prst="line">
            <a:avLst/>
          </a:prstGeom>
          <a:ln w="155575">
            <a:solidFill>
              <a:srgbClr val="2B7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88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5624" y="612339"/>
            <a:ext cx="9683989" cy="3404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43840" y="0"/>
            <a:ext cx="5311140" cy="461665"/>
          </a:xfrm>
          <a:prstGeom prst="rect">
            <a:avLst/>
          </a:prstGeom>
          <a:solidFill>
            <a:srgbClr val="1F7C7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Aerial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4319" y="1864000"/>
            <a:ext cx="2514068" cy="806328"/>
            <a:chOff x="1494956" y="2101849"/>
            <a:chExt cx="1429562" cy="333573"/>
          </a:xfrm>
        </p:grpSpPr>
        <p:sp>
          <p:nvSpPr>
            <p:cNvPr id="11" name="Rounded Rectangle 10"/>
            <p:cNvSpPr/>
            <p:nvPr/>
          </p:nvSpPr>
          <p:spPr>
            <a:xfrm>
              <a:off x="1494956" y="2117035"/>
              <a:ext cx="644522" cy="9133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1813" y="2101849"/>
              <a:ext cx="1392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The Property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34091" y="2206205"/>
              <a:ext cx="473600" cy="229217"/>
            </a:xfrm>
            <a:prstGeom prst="line">
              <a:avLst/>
            </a:prstGeom>
            <a:ln w="38100" cap="rnd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AutoShape 2" descr="mage result for xfinity logo"/>
          <p:cNvSpPr>
            <a:spLocks noChangeAspect="1" noChangeArrowheads="1"/>
          </p:cNvSpPr>
          <p:nvPr/>
        </p:nvSpPr>
        <p:spPr bwMode="auto">
          <a:xfrm>
            <a:off x="0" y="0"/>
            <a:ext cx="1438275" cy="1152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10" descr="ata:image/jpeg;base64,/9j/4AAQSkZJRgABAQAAAQABAAD/2wCEAAkGBxMSEA0QEBARDxAQEBAPDhANDxAQEBAQFRIWFhcREx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-121920" y="6812133"/>
            <a:ext cx="10302240" cy="967740"/>
            <a:chOff x="-121920" y="6862356"/>
            <a:chExt cx="10302240" cy="967740"/>
          </a:xfrm>
        </p:grpSpPr>
        <p:pic>
          <p:nvPicPr>
            <p:cNvPr id="41" name="Picture 4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4703" y="7181190"/>
              <a:ext cx="1556056" cy="330072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-121920" y="6862356"/>
              <a:ext cx="10302240" cy="967740"/>
            </a:xfrm>
            <a:prstGeom prst="rect">
              <a:avLst/>
            </a:prstGeom>
            <a:solidFill>
              <a:schemeClr val="bg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9" name="Straight Connector 58"/>
          <p:cNvCxnSpPr/>
          <p:nvPr/>
        </p:nvCxnSpPr>
        <p:spPr>
          <a:xfrm flipV="1">
            <a:off x="871307" y="1130453"/>
            <a:ext cx="8071945" cy="2176197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766067">
            <a:off x="867825" y="2822133"/>
            <a:ext cx="245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n w="1905">
                  <a:noFill/>
                </a:ln>
                <a:solidFill>
                  <a:schemeClr val="bg1"/>
                </a:solidFill>
              </a:rPr>
              <a:t>Franklin Pike/8</a:t>
            </a:r>
            <a:r>
              <a:rPr lang="en-US" sz="1600" b="1" baseline="30000">
                <a:ln w="1905">
                  <a:noFill/>
                </a:ln>
                <a:solidFill>
                  <a:schemeClr val="bg1"/>
                </a:solidFill>
              </a:rPr>
              <a:t>th</a:t>
            </a:r>
            <a:r>
              <a:rPr lang="en-US" sz="1600" b="1">
                <a:ln w="1905">
                  <a:noFill/>
                </a:ln>
                <a:solidFill>
                  <a:schemeClr val="bg1"/>
                </a:solidFill>
              </a:rPr>
              <a:t> Ave S</a:t>
            </a:r>
            <a:endParaRPr lang="en-US" sz="1600" b="1" dirty="0">
              <a:ln w="1905">
                <a:noFill/>
              </a:ln>
              <a:solidFill>
                <a:schemeClr val="bg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 flipV="1">
            <a:off x="9753454" y="1130455"/>
            <a:ext cx="106" cy="245832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8525395" y="1931280"/>
            <a:ext cx="245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 w="1905">
                  <a:noFill/>
                </a:ln>
                <a:solidFill>
                  <a:schemeClr val="bg1"/>
                </a:solidFill>
              </a:rPr>
              <a:t>Wedgewood Ave</a:t>
            </a:r>
          </a:p>
        </p:txBody>
      </p:sp>
      <p:sp>
        <p:nvSpPr>
          <p:cNvPr id="171" name="Oval 170"/>
          <p:cNvSpPr/>
          <p:nvPr/>
        </p:nvSpPr>
        <p:spPr>
          <a:xfrm>
            <a:off x="2162945" y="2622713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97" name="Oval 196"/>
          <p:cNvSpPr/>
          <p:nvPr/>
        </p:nvSpPr>
        <p:spPr>
          <a:xfrm>
            <a:off x="2463477" y="1668560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Myriad Pro Semibold" charset="0"/>
                <a:cs typeface="Myriad Pro Semibold" charset="0"/>
              </a:rPr>
              <a:t>2</a:t>
            </a:r>
            <a:endParaRPr lang="en-US" sz="9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313821" y="2337550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99" name="Oval 198"/>
          <p:cNvSpPr/>
          <p:nvPr/>
        </p:nvSpPr>
        <p:spPr>
          <a:xfrm>
            <a:off x="2641514" y="2422668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00" name="Oval 199"/>
          <p:cNvSpPr/>
          <p:nvPr/>
        </p:nvSpPr>
        <p:spPr>
          <a:xfrm>
            <a:off x="2975581" y="2306102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201" name="Oval 200"/>
          <p:cNvSpPr/>
          <p:nvPr/>
        </p:nvSpPr>
        <p:spPr>
          <a:xfrm>
            <a:off x="2585303" y="2898590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02" name="Oval 201"/>
          <p:cNvSpPr/>
          <p:nvPr/>
        </p:nvSpPr>
        <p:spPr>
          <a:xfrm>
            <a:off x="2856785" y="2836434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Myriad Pro Semibold" charset="0"/>
                <a:cs typeface="Myriad Pro Semibold" charset="0"/>
              </a:rPr>
              <a:t>7</a:t>
            </a:r>
            <a:endParaRPr lang="en-US" sz="9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3142676" y="2747714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Myriad Pro Semibold" charset="0"/>
                <a:cs typeface="Myriad Pro Semibold" charset="0"/>
              </a:rPr>
              <a:t>8</a:t>
            </a:r>
            <a:endParaRPr lang="en-US" sz="9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3565919" y="2304978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Myriad Pro Semibold" charset="0"/>
                <a:cs typeface="Myriad Pro Semibold" charset="0"/>
              </a:rPr>
              <a:t>9</a:t>
            </a:r>
          </a:p>
        </p:txBody>
      </p:sp>
      <p:graphicFrame>
        <p:nvGraphicFramePr>
          <p:cNvPr id="2055" name="Table 20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1965790"/>
              </p:ext>
            </p:extLst>
          </p:nvPr>
        </p:nvGraphicFramePr>
        <p:xfrm>
          <a:off x="193131" y="4297680"/>
          <a:ext cx="157946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1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557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7C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Retailers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7C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CVS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Kroger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Jimmy Johns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mtClean="0"/>
                        <a:t>Krystal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Walgreens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Mapco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McDonalds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11" name="Table 2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136208"/>
              </p:ext>
            </p:extLst>
          </p:nvPr>
        </p:nvGraphicFramePr>
        <p:xfrm>
          <a:off x="1897644" y="4297680"/>
          <a:ext cx="157946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0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557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7C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7C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Regions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Dollar Tree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M.L. Rose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Sutler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Fenwick’s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Sinema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NTB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12" name="Table 2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991388"/>
              </p:ext>
            </p:extLst>
          </p:nvPr>
        </p:nvGraphicFramePr>
        <p:xfrm>
          <a:off x="3612663" y="4297680"/>
          <a:ext cx="157946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0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557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7C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7C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Sherwin</a:t>
                      </a:r>
                      <a:r>
                        <a:rPr lang="en-US" sz="1000" baseline="0" dirty="0"/>
                        <a:t> Williams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Xfinity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SunTrust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Sonic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Holler &amp; Dash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Cilantro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Smiling Elephant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13" name="Table 2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354756"/>
              </p:ext>
            </p:extLst>
          </p:nvPr>
        </p:nvGraphicFramePr>
        <p:xfrm>
          <a:off x="5338181" y="4297680"/>
          <a:ext cx="157946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0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557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7C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7C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Hattie</a:t>
                      </a:r>
                      <a:r>
                        <a:rPr lang="en-US" sz="1000" baseline="0" dirty="0"/>
                        <a:t> B’s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Urban</a:t>
                      </a:r>
                      <a:r>
                        <a:rPr lang="en-US" sz="1000" baseline="0" dirty="0"/>
                        <a:t> Juicer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Shell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Burger King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  <a:r>
                        <a:rPr lang="en-US" sz="1000" baseline="30000" dirty="0"/>
                        <a:t>th</a:t>
                      </a:r>
                      <a:r>
                        <a:rPr lang="en-US" sz="1000" baseline="0" dirty="0"/>
                        <a:t> &amp; Roast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Subway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Exxon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14" name="Table 2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3137005"/>
              </p:ext>
            </p:extLst>
          </p:nvPr>
        </p:nvGraphicFramePr>
        <p:xfrm>
          <a:off x="7063699" y="4297680"/>
          <a:ext cx="281591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2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5573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Multifamily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Gale Lofts – 95 Units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The Melrose II – 138 Units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The Melrose I – 220 Units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Eighth</a:t>
                      </a:r>
                      <a:r>
                        <a:rPr lang="en-US" sz="1000" baseline="0" dirty="0"/>
                        <a:t> South – 52 Units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IMT 8 South – 330 Units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Octave</a:t>
                      </a:r>
                      <a:r>
                        <a:rPr lang="en-US" sz="1000" baseline="0" dirty="0"/>
                        <a:t> – 321 Units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57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23Hundred at</a:t>
                      </a:r>
                      <a:r>
                        <a:rPr lang="en-US" sz="1000" baseline="0" dirty="0"/>
                        <a:t> Berry Hill – 266 Units</a:t>
                      </a: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15" name="Oval 214"/>
          <p:cNvSpPr/>
          <p:nvPr/>
        </p:nvSpPr>
        <p:spPr>
          <a:xfrm>
            <a:off x="4000503" y="2169833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949957" y="2161022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36" name="Oval 235"/>
          <p:cNvSpPr/>
          <p:nvPr/>
        </p:nvSpPr>
        <p:spPr>
          <a:xfrm>
            <a:off x="3409146" y="2682130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3568883" y="2633414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3763099" y="2596764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9234906" y="856648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1389416" y="2417457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9504635" y="1265878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9230398" y="1250634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9527436" y="897583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8828952" y="849609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7560904" y="1560233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7126089" y="1683343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7297580" y="1234954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6275845" y="1932422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5312085" y="1844554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4835078" y="1954585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4323545" y="2076378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5520035" y="2130769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5193176" y="2212613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4046570" y="2521563"/>
            <a:ext cx="228600" cy="228600"/>
          </a:xfrm>
          <a:prstGeom prst="ellipse">
            <a:avLst/>
          </a:prstGeom>
          <a:solidFill>
            <a:srgbClr val="1F7C7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3361158" y="2673319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3534499" y="2615793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3714940" y="2572960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4272121" y="2058757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5477017" y="2116257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5160642" y="2212303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4006803" y="2505603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792103" y="1935646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5265753" y="1834347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2057" name="TextBox 2056"/>
          <p:cNvSpPr txBox="1"/>
          <p:nvPr/>
        </p:nvSpPr>
        <p:spPr>
          <a:xfrm>
            <a:off x="6233184" y="1914801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9185310" y="1233013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26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7086580" y="1672523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7260792" y="1216017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7523860" y="1545449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8792700" y="840798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9188491" y="840797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25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9459319" y="1248257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27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9478689" y="887909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256" name="Oval 255"/>
          <p:cNvSpPr/>
          <p:nvPr/>
        </p:nvSpPr>
        <p:spPr>
          <a:xfrm>
            <a:off x="5512335" y="1432693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5581527" y="173316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3225724" y="2977066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3648534" y="2876707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6732450" y="1913285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5971336" y="2091039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7" rIns="51435" bIns="257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" b="1" dirty="0">
              <a:solidFill>
                <a:schemeClr val="bg1"/>
              </a:solidFill>
              <a:ea typeface="Myriad Pro Semibold" charset="0"/>
              <a:cs typeface="Myriad Pro Semibold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963436" y="2070071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6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5580475" y="1726814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3639621" y="2867896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5504876" y="1423107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5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3211054" y="2951950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1384806" y="2403476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1360237" y="1712633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6714197" y="1897160"/>
            <a:ext cx="360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058" name="Picture 205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106" y="3521468"/>
            <a:ext cx="323045" cy="342188"/>
          </a:xfrm>
          <a:prstGeom prst="rect">
            <a:avLst/>
          </a:prstGeom>
        </p:spPr>
      </p:pic>
      <p:pic>
        <p:nvPicPr>
          <p:cNvPr id="2059" name="Picture 205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58" y="1058909"/>
            <a:ext cx="268206" cy="24429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43840" y="6804660"/>
            <a:ext cx="10302240" cy="0"/>
          </a:xfrm>
          <a:prstGeom prst="line">
            <a:avLst/>
          </a:prstGeom>
          <a:ln w="155575">
            <a:solidFill>
              <a:srgbClr val="2B7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206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263" y="2866852"/>
            <a:ext cx="104194" cy="236381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104" y="1073003"/>
            <a:ext cx="104194" cy="236381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321" y="1942032"/>
            <a:ext cx="104194" cy="236381"/>
          </a:xfrm>
          <a:prstGeom prst="rect">
            <a:avLst/>
          </a:prstGeom>
        </p:spPr>
      </p:pic>
      <p:sp>
        <p:nvSpPr>
          <p:cNvPr id="275" name="TextBox 274"/>
          <p:cNvSpPr txBox="1"/>
          <p:nvPr/>
        </p:nvSpPr>
        <p:spPr>
          <a:xfrm rot="20766067">
            <a:off x="7580822" y="1011777"/>
            <a:ext cx="245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 w="1905">
                  <a:noFill/>
                </a:ln>
                <a:solidFill>
                  <a:schemeClr val="bg1"/>
                </a:solidFill>
              </a:rPr>
              <a:t>23,055 AADT</a:t>
            </a:r>
          </a:p>
        </p:txBody>
      </p:sp>
      <p:pic>
        <p:nvPicPr>
          <p:cNvPr id="278" name="Picture 27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656" y="2482307"/>
            <a:ext cx="104194" cy="236381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387" y="1564443"/>
            <a:ext cx="104194" cy="236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330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5790" y="146113"/>
            <a:ext cx="9962606" cy="6593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43840" y="0"/>
            <a:ext cx="5311140" cy="461665"/>
          </a:xfrm>
          <a:prstGeom prst="rect">
            <a:avLst/>
          </a:prstGeom>
          <a:solidFill>
            <a:srgbClr val="1F7C7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Site Plan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121920" y="6862356"/>
            <a:ext cx="10302240" cy="967740"/>
            <a:chOff x="-121920" y="6862356"/>
            <a:chExt cx="10302240" cy="967740"/>
          </a:xfrm>
        </p:grpSpPr>
        <p:pic>
          <p:nvPicPr>
            <p:cNvPr id="12" name="Picture 11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4703" y="7181190"/>
              <a:ext cx="1556056" cy="33007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-121920" y="6862356"/>
              <a:ext cx="10302240" cy="967740"/>
            </a:xfrm>
            <a:prstGeom prst="rect">
              <a:avLst/>
            </a:prstGeom>
            <a:solidFill>
              <a:schemeClr val="bg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-243840" y="6804660"/>
            <a:ext cx="10302240" cy="0"/>
          </a:xfrm>
          <a:prstGeom prst="line">
            <a:avLst/>
          </a:prstGeom>
          <a:ln w="155575">
            <a:solidFill>
              <a:srgbClr val="2B7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4247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3840" y="0"/>
            <a:ext cx="5311140" cy="461665"/>
          </a:xfrm>
          <a:prstGeom prst="rect">
            <a:avLst/>
          </a:prstGeom>
          <a:solidFill>
            <a:srgbClr val="1F7C7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Demographics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29874"/>
              </p:ext>
            </p:extLst>
          </p:nvPr>
        </p:nvGraphicFramePr>
        <p:xfrm>
          <a:off x="407308" y="541554"/>
          <a:ext cx="9144908" cy="6057587"/>
        </p:xfrm>
        <a:graphic>
          <a:graphicData uri="http://schemas.openxmlformats.org/presentationml/2006/ole">
            <p:oleObj spid="_x0000_s1055" name="Worksheet" r:id="rId3" imgW="7926840" imgH="5247720" progId="Excel.Sheet.12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121920" y="6862356"/>
            <a:ext cx="10302240" cy="967740"/>
            <a:chOff x="-121920" y="6862356"/>
            <a:chExt cx="10302240" cy="967740"/>
          </a:xfrm>
        </p:grpSpPr>
        <p:pic>
          <p:nvPicPr>
            <p:cNvPr id="11" name="Picture 1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4703" y="7181190"/>
              <a:ext cx="1556056" cy="33007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121920" y="6862356"/>
              <a:ext cx="10302240" cy="967740"/>
            </a:xfrm>
            <a:prstGeom prst="rect">
              <a:avLst/>
            </a:prstGeom>
            <a:solidFill>
              <a:schemeClr val="bg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0" y="6804660"/>
            <a:ext cx="10058400" cy="0"/>
          </a:xfrm>
          <a:prstGeom prst="line">
            <a:avLst/>
          </a:prstGeom>
          <a:ln w="155575">
            <a:solidFill>
              <a:srgbClr val="2B7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33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205804" y="1965737"/>
            <a:ext cx="4684956" cy="4697954"/>
          </a:xfrm>
          <a:prstGeom prst="rect">
            <a:avLst/>
          </a:prstGeom>
          <a:solidFill>
            <a:srgbClr val="1F7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243840" y="0"/>
            <a:ext cx="5311140" cy="461665"/>
          </a:xfrm>
          <a:prstGeom prst="rect">
            <a:avLst/>
          </a:prstGeom>
          <a:solidFill>
            <a:srgbClr val="1F7C7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Contact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8962" y="3045887"/>
            <a:ext cx="435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FOR MORE INFORMATION CONTACT: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61331" y="997997"/>
            <a:ext cx="10119731" cy="179170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72012" y="4254652"/>
            <a:ext cx="158765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68962" y="4740142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CHRIS SMITH</a:t>
            </a:r>
          </a:p>
          <a:p>
            <a:r>
              <a:rPr lang="en-US" sz="1600" dirty="0">
                <a:solidFill>
                  <a:schemeClr val="bg1"/>
                </a:solidFill>
              </a:rPr>
              <a:t>csmith@fidelityreg.com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68962" y="5287932"/>
            <a:ext cx="3429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Fidelity Real Estate Group, Inc. </a:t>
            </a:r>
          </a:p>
          <a:p>
            <a:r>
              <a:rPr lang="en-US" sz="1600" dirty="0">
                <a:solidFill>
                  <a:schemeClr val="bg1"/>
                </a:solidFill>
              </a:rPr>
              <a:t>102 Woodmont Blvd, Suite LL-110  </a:t>
            </a:r>
          </a:p>
          <a:p>
            <a:r>
              <a:rPr lang="en-US" sz="1600" dirty="0">
                <a:solidFill>
                  <a:schemeClr val="bg1"/>
                </a:solidFill>
              </a:rPr>
              <a:t>Nashville, TN 37205</a:t>
            </a:r>
          </a:p>
          <a:p>
            <a:r>
              <a:rPr lang="en-US" sz="1600" dirty="0">
                <a:solidFill>
                  <a:schemeClr val="bg1"/>
                </a:solidFill>
              </a:rPr>
              <a:t>P. 615.297.7400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121920" y="6862356"/>
            <a:ext cx="10302240" cy="967740"/>
            <a:chOff x="-121920" y="6862356"/>
            <a:chExt cx="10302240" cy="967740"/>
          </a:xfrm>
        </p:grpSpPr>
        <p:pic>
          <p:nvPicPr>
            <p:cNvPr id="20" name="Picture 1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4703" y="7181190"/>
              <a:ext cx="1556056" cy="33007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-121920" y="6862356"/>
              <a:ext cx="10302240" cy="967740"/>
            </a:xfrm>
            <a:prstGeom prst="rect">
              <a:avLst/>
            </a:prstGeom>
            <a:solidFill>
              <a:schemeClr val="bg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-243840" y="6804660"/>
            <a:ext cx="10302240" cy="0"/>
          </a:xfrm>
          <a:prstGeom prst="line">
            <a:avLst/>
          </a:prstGeom>
          <a:ln w="155575">
            <a:solidFill>
              <a:srgbClr val="2B7A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794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14873</TotalTime>
  <Words>405</Words>
  <Application>Microsoft Office PowerPoint</Application>
  <PresentationFormat>Custom</PresentationFormat>
  <Paragraphs>203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Avison Nashville</dc:creator>
  <cp:lastModifiedBy>Allison Powers</cp:lastModifiedBy>
  <cp:revision>65</cp:revision>
  <cp:lastPrinted>2018-03-30T20:18:21Z</cp:lastPrinted>
  <dcterms:created xsi:type="dcterms:W3CDTF">2018-03-19T20:37:48Z</dcterms:created>
  <dcterms:modified xsi:type="dcterms:W3CDTF">2018-05-01T17:06:36Z</dcterms:modified>
</cp:coreProperties>
</file>